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9" r:id="rId3"/>
    <p:sldId id="257" r:id="rId4"/>
    <p:sldId id="261" r:id="rId5"/>
    <p:sldId id="265" r:id="rId6"/>
    <p:sldId id="277" r:id="rId7"/>
    <p:sldId id="300" r:id="rId8"/>
    <p:sldId id="301" r:id="rId9"/>
    <p:sldId id="304" r:id="rId10"/>
    <p:sldId id="267" r:id="rId11"/>
    <p:sldId id="303" r:id="rId12"/>
    <p:sldId id="279" r:id="rId13"/>
    <p:sldId id="280" r:id="rId14"/>
    <p:sldId id="305" r:id="rId15"/>
    <p:sldId id="283" r:id="rId16"/>
    <p:sldId id="281" r:id="rId17"/>
    <p:sldId id="306" r:id="rId18"/>
    <p:sldId id="307" r:id="rId19"/>
    <p:sldId id="308" r:id="rId20"/>
    <p:sldId id="309" r:id="rId21"/>
    <p:sldId id="310" r:id="rId22"/>
    <p:sldId id="278" r:id="rId23"/>
    <p:sldId id="286" r:id="rId24"/>
    <p:sldId id="284" r:id="rId25"/>
    <p:sldId id="291" r:id="rId26"/>
    <p:sldId id="285" r:id="rId27"/>
    <p:sldId id="287" r:id="rId28"/>
    <p:sldId id="292" r:id="rId29"/>
    <p:sldId id="289" r:id="rId30"/>
    <p:sldId id="295" r:id="rId31"/>
    <p:sldId id="293" r:id="rId32"/>
    <p:sldId id="311" r:id="rId33"/>
    <p:sldId id="275" r:id="rId34"/>
    <p:sldId id="297" r:id="rId35"/>
    <p:sldId id="298" r:id="rId36"/>
    <p:sldId id="262" r:id="rId37"/>
    <p:sldId id="264" r:id="rId38"/>
    <p:sldId id="302" r:id="rId3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64" autoAdjust="0"/>
  </p:normalViewPr>
  <p:slideViewPr>
    <p:cSldViewPr>
      <p:cViewPr varScale="1">
        <p:scale>
          <a:sx n="64" d="100"/>
          <a:sy n="64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90E3-50FB-491C-87FF-34ABCCB9675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ISI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F221-7D10-4E72-868C-92D8E6CC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7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3CCE-00CA-49E9-B9D7-220446014AB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ISI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A3CA9-CA3D-48F4-9366-B28E264D7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3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*Example Twitter profiles shown above are public data reported in news articles. They are not part of our research dataset.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09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190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http://www.sciencenutshell.com/wp-content/uploads/2014/12/o-GANG-VIOLENCE-facebook.jpg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2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Tweets Source - http://www.wired.com/2013/09/gangs-of-social-media/all/</a:t>
            </a:r>
            <a:endParaRPr lang="en-US" dirty="0" smtClean="0"/>
          </a:p>
          <a:p>
            <a:r>
              <a:rPr lang="en-US" dirty="0" smtClean="0"/>
              <a:t>Image Source - http://www.7bucktees.com/shop/chi-raq-chiraq-version-2-t-shirt/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*Example tweets shown above are public data reported in the cited news paper article. They are not part of our research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http://i.ytimg.com/vi/dqyYvIqjuFI/maxresdefault.jpg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7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http://www.pcb.its.dot.gov/standardstraining/mod08/ppt/m08ppt23.jpg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5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9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2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9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http://www.sciencenutshell.com/wp-content/uploads/2014/12/o-GANG-VIOLENCE-facebook.jpg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http://www.officialpsds.com/images/stocks/crime-scene-stock1016.jpg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 - http://www.officialpsds.com/images/stocks/crime-scene-stock1016.jpg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Source - http://www.sciencenutshell.com/wp-content/uploads/2014/12/o-GANG-VIOLENCE-facebook.jpg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22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A3CA9-CA3D-48F4-9366-B28E264D73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51062" cy="365125"/>
          </a:xfrm>
        </p:spPr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56351"/>
            <a:ext cx="6048672" cy="365125"/>
          </a:xfrm>
        </p:spPr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356351"/>
            <a:ext cx="486966" cy="365125"/>
          </a:xfrm>
        </p:spPr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SML @ IJCAI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Wijeratne et. al. Word Embeddings to Enhance Twitter Gang Member Profile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C3FF-68E7-433F-BCD3-5159136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://knoesi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wright.edu/" TargetMode="External"/><Relationship Id="rId10" Type="http://schemas.openxmlformats.org/officeDocument/2006/relationships/hyperlink" Target="mailto:sanjaya@knoesis.org" TargetMode="External"/><Relationship Id="rId4" Type="http://schemas.openxmlformats.org/officeDocument/2006/relationships/hyperlink" Target="http://knoesis.org" TargetMode="External"/><Relationship Id="rId9" Type="http://schemas.openxmlformats.org/officeDocument/2006/relationships/hyperlink" Target="http://knoesis.wright.edu/researchers/sanjay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anjaya@knoesis.org" TargetMode="External"/><Relationship Id="rId13" Type="http://schemas.openxmlformats.org/officeDocument/2006/relationships/hyperlink" Target="mailto:Jack.dustin@wright.edu" TargetMode="External"/><Relationship Id="rId18" Type="http://schemas.openxmlformats.org/officeDocument/2006/relationships/image" Target="../media/image8.jpg"/><Relationship Id="rId3" Type="http://schemas.openxmlformats.org/officeDocument/2006/relationships/hyperlink" Target="http://knoesis.org/" TargetMode="External"/><Relationship Id="rId21" Type="http://schemas.openxmlformats.org/officeDocument/2006/relationships/image" Target="../media/image9.jpg"/><Relationship Id="rId7" Type="http://schemas.openxmlformats.org/officeDocument/2006/relationships/hyperlink" Target="http://knoesis.wright.edu/researchers/sanjaya/" TargetMode="External"/><Relationship Id="rId12" Type="http://schemas.openxmlformats.org/officeDocument/2006/relationships/hyperlink" Target="http://people.wright.edu/jack.dustin" TargetMode="External"/><Relationship Id="rId1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derek@knoesis.org" TargetMode="External"/><Relationship Id="rId20" Type="http://schemas.openxmlformats.org/officeDocument/2006/relationships/hyperlink" Target="mailto:lakshika@knoesis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5.jpg"/><Relationship Id="rId5" Type="http://schemas.microsoft.com/office/2007/relationships/hdphoto" Target="../media/hdphoto1.wdp"/><Relationship Id="rId15" Type="http://schemas.openxmlformats.org/officeDocument/2006/relationships/hyperlink" Target="http://knoesis.org/resources/faculty/doran/index.html" TargetMode="External"/><Relationship Id="rId10" Type="http://schemas.openxmlformats.org/officeDocument/2006/relationships/hyperlink" Target="mailto:amit@knoesis.org" TargetMode="External"/><Relationship Id="rId19" Type="http://schemas.openxmlformats.org/officeDocument/2006/relationships/hyperlink" Target="http://www.wright.edu/~balasuriya.3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knoesis.org/amit/" TargetMode="External"/><Relationship Id="rId1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oesis.org/?q=node/2753" TargetMode="Externa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oesis.org/?q=node/2753" TargetMode="External"/><Relationship Id="rId5" Type="http://schemas.openxmlformats.org/officeDocument/2006/relationships/hyperlink" Target="http://knoesis.org/?q=node/2754" TargetMode="Externa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do/sanjaya" TargetMode="External"/><Relationship Id="rId5" Type="http://schemas.openxmlformats.org/officeDocument/2006/relationships/hyperlink" Target="https://twitter.com/sanjrockz" TargetMode="External"/><Relationship Id="rId4" Type="http://schemas.openxmlformats.org/officeDocument/2006/relationships/hyperlink" Target="mailto:sanjaya@knoesis.org" TargetMode="External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noesis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knoesis.org/?q=node/2148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oesis.org/?q=node/275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knoesis.org/?q=node/2753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oesis.org/?q=node/21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oesis.org/?q=node/275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542" y="1544008"/>
            <a:ext cx="9143999" cy="72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chemeClr val="tx2"/>
                </a:solidFill>
                <a:latin typeface="+mn-lt"/>
              </a:rPr>
              <a:t>Finding Street Gang Members on Twitter</a:t>
            </a:r>
            <a:endParaRPr lang="en-US" sz="41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127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6021763"/>
            <a:ext cx="9143999" cy="719605"/>
            <a:chOff x="-1" y="5950697"/>
            <a:chExt cx="9143999" cy="719605"/>
          </a:xfrm>
        </p:grpSpPr>
        <p:sp>
          <p:nvSpPr>
            <p:cNvPr id="10" name="TextBox 9"/>
            <p:cNvSpPr txBox="1"/>
            <p:nvPr/>
          </p:nvSpPr>
          <p:spPr>
            <a:xfrm>
              <a:off x="-1" y="6094238"/>
              <a:ext cx="9143999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Ohio Center of Excellence in Knowledge-enabled Computing (</a:t>
              </a:r>
              <a:r>
                <a:rPr lang="en-US" sz="1600" dirty="0" smtClean="0">
                  <a:solidFill>
                    <a:schemeClr val="tx2"/>
                  </a:solidFill>
                  <a:hlinkClick r:id="rId4"/>
                </a:rPr>
                <a:t>Kno.e.sis</a:t>
              </a:r>
              <a:r>
                <a:rPr lang="en-US" sz="1600" dirty="0" smtClean="0">
                  <a:solidFill>
                    <a:schemeClr val="tx2"/>
                  </a:solidFill>
                </a:rPr>
                <a:t>)</a:t>
              </a: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Wright State University, Dayton, OH, USA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pic>
          <p:nvPicPr>
            <p:cNvPr id="12" name="Picture 11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128" y="5950697"/>
              <a:ext cx="1360367" cy="695359"/>
            </a:xfrm>
            <a:prstGeom prst="rect">
              <a:avLst/>
            </a:prstGeom>
          </p:spPr>
        </p:pic>
        <p:pic>
          <p:nvPicPr>
            <p:cNvPr id="13" name="Picture 12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0698"/>
              <a:ext cx="1360367" cy="719604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-2" y="226816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Presented </a:t>
            </a:r>
            <a:r>
              <a:rPr lang="en-US" sz="1600" dirty="0">
                <a:solidFill>
                  <a:schemeClr val="tx2"/>
                </a:solidFill>
              </a:rPr>
              <a:t>at </a:t>
            </a:r>
            <a:r>
              <a:rPr lang="en-US" sz="1600" dirty="0" smtClean="0">
                <a:solidFill>
                  <a:schemeClr val="tx2"/>
                </a:solidFill>
              </a:rPr>
              <a:t>the Big </a:t>
            </a:r>
            <a:r>
              <a:rPr lang="en-US" sz="1600" dirty="0">
                <a:solidFill>
                  <a:schemeClr val="tx2"/>
                </a:solidFill>
              </a:rPr>
              <a:t>Data Surveillance </a:t>
            </a:r>
            <a:r>
              <a:rPr lang="en-US" sz="1600" dirty="0" smtClean="0">
                <a:solidFill>
                  <a:schemeClr val="tx2"/>
                </a:solidFill>
              </a:rPr>
              <a:t>Analytics Mini Conference at Wright State University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 Dayton, OH, USA, July 22, </a:t>
            </a:r>
            <a:r>
              <a:rPr lang="en-US" sz="1600" dirty="0">
                <a:solidFill>
                  <a:schemeClr val="tx2"/>
                </a:solidFill>
              </a:rPr>
              <a:t>2016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42" y="3573016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hlinkClick r:id="rId9"/>
              </a:rPr>
              <a:t>Sanjaya Wijeratne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PhD Student @ Kno.e.sis Center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Department of Computer Science and Engineering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Wright State University, Dayton, OH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hlinkClick r:id="rId10"/>
              </a:rPr>
              <a:t>sanjaya@knoesis.org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3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Gang Member Dataset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25066"/>
              </p:ext>
            </p:extLst>
          </p:nvPr>
        </p:nvGraphicFramePr>
        <p:xfrm>
          <a:off x="683568" y="4999568"/>
          <a:ext cx="784887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Gang Member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Non-gang</a:t>
                      </a:r>
                      <a:r>
                        <a:rPr lang="en-US" baseline="0" dirty="0" smtClean="0"/>
                        <a:t> Member Class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Number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Profiles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2,865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3,265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Number of Tweets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821,412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7,238,758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8,060,170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0" y="1556792"/>
            <a:ext cx="903649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We collected 400 gang members profiles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Non-gang member profiles were collected from Twitter Streaming and REST APIs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Filtered only US profiles – 2000 profiles collected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We added 865 manually verified non-gang member profiles collected from four seed words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To capture language used by family/friends of gang members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Data Analysis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–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Tweets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2" y="1616553"/>
            <a:ext cx="4458182" cy="446449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12" y="1616553"/>
            <a:ext cx="4458181" cy="4464496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216617" y="6009041"/>
            <a:ext cx="4269492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Words from Gang Member’s Tweets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4615356" y="6016285"/>
            <a:ext cx="4269492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Words from Non-gang Member’s Tweets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Data Analysis 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– Profile Descriptions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8" y="4315229"/>
            <a:ext cx="2016224" cy="155239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3" y="1772816"/>
            <a:ext cx="6365507" cy="4032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8" y="1844824"/>
            <a:ext cx="2016224" cy="1669379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325252" y="6304317"/>
            <a:ext cx="8493496" cy="293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*</a:t>
            </a:r>
            <a:r>
              <a:rPr lang="en-US" dirty="0">
                <a:solidFill>
                  <a:schemeClr val="tx2"/>
                </a:solidFill>
              </a:rPr>
              <a:t>Example </a:t>
            </a:r>
            <a:r>
              <a:rPr lang="en-US" dirty="0" smtClean="0">
                <a:solidFill>
                  <a:schemeClr val="tx2"/>
                </a:solidFill>
              </a:rPr>
              <a:t>Twitter profiles </a:t>
            </a:r>
            <a:r>
              <a:rPr lang="en-US" dirty="0">
                <a:solidFill>
                  <a:schemeClr val="tx2"/>
                </a:solidFill>
              </a:rPr>
              <a:t>shown above are public data reported in </a:t>
            </a:r>
            <a:r>
              <a:rPr lang="en-US" dirty="0" smtClean="0">
                <a:solidFill>
                  <a:schemeClr val="tx2"/>
                </a:solidFill>
              </a:rPr>
              <a:t>news articles. </a:t>
            </a:r>
            <a:r>
              <a:rPr lang="en-US" dirty="0">
                <a:solidFill>
                  <a:schemeClr val="tx2"/>
                </a:solidFill>
              </a:rPr>
              <a:t>They are not part of our research dataset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2771800" y="5805264"/>
            <a:ext cx="6046948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Word usage in profile descriptions: Gang Vs. Non-gang members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2051720" y="1268760"/>
            <a:ext cx="720080" cy="5182074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Percent of profiles that contain the word in profile description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Analysis – Emoji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9737"/>
            <a:ext cx="7141787" cy="4837985"/>
          </a:xfrm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1837420" y="6160301"/>
            <a:ext cx="6046948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Emoji usage distribution: Gang Vs. Non-gang members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11560" y="1412776"/>
            <a:ext cx="504056" cy="455242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2"/>
                </a:solidFill>
              </a:rPr>
              <a:t>Percent of profiles that contains the emoji in Tweets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Analysis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– Emoji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Shape 23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681848"/>
            <a:ext cx="7886700" cy="217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43100"/>
              </p:ext>
            </p:extLst>
          </p:nvPr>
        </p:nvGraphicFramePr>
        <p:xfrm>
          <a:off x="623578" y="4221088"/>
          <a:ext cx="7891770" cy="18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590"/>
                <a:gridCol w="2630590"/>
                <a:gridCol w="2630590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Emoji Chain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Gang Member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Non-gang Member Usage</a:t>
                      </a:r>
                      <a:endParaRPr lang="en-US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32.25%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1.14%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53%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1.71%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61488" y="4856331"/>
            <a:ext cx="1122041" cy="1135387"/>
            <a:chOff x="1561488" y="4856331"/>
            <a:chExt cx="1122041" cy="1135387"/>
          </a:xfrm>
        </p:grpSpPr>
        <p:grpSp>
          <p:nvGrpSpPr>
            <p:cNvPr id="6" name="Group 5"/>
            <p:cNvGrpSpPr/>
            <p:nvPr/>
          </p:nvGrpSpPr>
          <p:grpSpPr>
            <a:xfrm>
              <a:off x="1619672" y="5476001"/>
              <a:ext cx="1063857" cy="515717"/>
              <a:chOff x="1619672" y="5476001"/>
              <a:chExt cx="1063857" cy="515717"/>
            </a:xfrm>
          </p:grpSpPr>
          <p:pic>
            <p:nvPicPr>
              <p:cNvPr id="1027" name="Picture 3" descr="hundred points symbol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5503926"/>
                <a:ext cx="487792" cy="487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pisto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5476001"/>
                <a:ext cx="487793" cy="487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1561488" y="4856331"/>
              <a:ext cx="1033769" cy="545976"/>
              <a:chOff x="1561488" y="4856331"/>
              <a:chExt cx="1033769" cy="545976"/>
            </a:xfrm>
          </p:grpSpPr>
          <p:pic>
            <p:nvPicPr>
              <p:cNvPr id="1026" name="Picture 2" descr="pisto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7464" y="4885423"/>
                <a:ext cx="487793" cy="487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1488" y="4856331"/>
                <a:ext cx="545976" cy="545976"/>
              </a:xfrm>
              <a:prstGeom prst="rect">
                <a:avLst/>
              </a:prstGeom>
            </p:spPr>
          </p:pic>
        </p:grp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837420" y="6021288"/>
            <a:ext cx="6046948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Emoji </a:t>
            </a:r>
            <a:r>
              <a:rPr lang="en-US" b="1" dirty="0">
                <a:solidFill>
                  <a:schemeClr val="tx2"/>
                </a:solidFill>
              </a:rPr>
              <a:t>u</a:t>
            </a:r>
            <a:r>
              <a:rPr lang="en-US" b="1" dirty="0" smtClean="0">
                <a:solidFill>
                  <a:schemeClr val="tx2"/>
                </a:solidFill>
              </a:rPr>
              <a:t>sage: Gang Vs. Non-gang members</a:t>
            </a:r>
          </a:p>
        </p:txBody>
      </p:sp>
    </p:spTree>
    <p:extLst>
      <p:ext uri="{BB962C8B-B14F-4D97-AF65-F5344CB8AC3E}">
        <p14:creationId xmlns:p14="http://schemas.microsoft.com/office/powerpoint/2010/main" val="18439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Analysis – YouTube Links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556792"/>
            <a:ext cx="87484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51.25</a:t>
            </a:r>
            <a:r>
              <a:rPr lang="en-US" sz="3200" dirty="0">
                <a:solidFill>
                  <a:schemeClr val="tx2"/>
                </a:solidFill>
              </a:rPr>
              <a:t>% of gang members post at least one YouTube video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76.58</a:t>
            </a:r>
            <a:r>
              <a:rPr lang="en-US" sz="2800" dirty="0">
                <a:solidFill>
                  <a:schemeClr val="tx2"/>
                </a:solidFill>
              </a:rPr>
              <a:t>% of them are </a:t>
            </a:r>
            <a:r>
              <a:rPr lang="en-US" sz="2800" dirty="0" smtClean="0">
                <a:solidFill>
                  <a:schemeClr val="tx2"/>
                </a:solidFill>
              </a:rPr>
              <a:t>related to gangster hip-hop</a:t>
            </a:r>
            <a:endParaRPr lang="en-US" sz="2800" dirty="0">
              <a:solidFill>
                <a:schemeClr val="tx2"/>
              </a:solidFill>
            </a:endParaRP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A gang member shares 8 YouTube links on average</a:t>
            </a:r>
            <a:endParaRPr lang="en-US" sz="2800" dirty="0">
              <a:solidFill>
                <a:schemeClr val="tx2"/>
              </a:solidFill>
            </a:endParaRP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 Top 5 words from </a:t>
            </a:r>
            <a:r>
              <a:rPr lang="en-US" sz="3200" dirty="0">
                <a:solidFill>
                  <a:schemeClr val="tx2"/>
                </a:solidFill>
              </a:rPr>
              <a:t>gang members </a:t>
            </a:r>
            <a:r>
              <a:rPr lang="en-US" sz="3200" dirty="0" smtClean="0">
                <a:solidFill>
                  <a:schemeClr val="tx2"/>
                </a:solidFill>
              </a:rPr>
              <a:t>– shit</a:t>
            </a:r>
            <a:r>
              <a:rPr lang="en-US" sz="3200" dirty="0">
                <a:solidFill>
                  <a:schemeClr val="tx2"/>
                </a:solidFill>
              </a:rPr>
              <a:t>, like, nigga, fuck, </a:t>
            </a:r>
            <a:r>
              <a:rPr lang="en-US" sz="3200" dirty="0" err="1" smtClean="0">
                <a:solidFill>
                  <a:schemeClr val="tx2"/>
                </a:solidFill>
              </a:rPr>
              <a:t>lil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Top 5 words from </a:t>
            </a:r>
            <a:r>
              <a:rPr lang="en-US" sz="3200" dirty="0">
                <a:solidFill>
                  <a:schemeClr val="tx2"/>
                </a:solidFill>
              </a:rPr>
              <a:t>non-gang members – like, love, </a:t>
            </a:r>
            <a:r>
              <a:rPr lang="en-US" sz="3200" dirty="0" err="1">
                <a:solidFill>
                  <a:schemeClr val="tx2"/>
                </a:solidFill>
              </a:rPr>
              <a:t>peopl</a:t>
            </a:r>
            <a:r>
              <a:rPr lang="en-US" sz="3200" dirty="0">
                <a:solidFill>
                  <a:schemeClr val="tx2"/>
                </a:solidFill>
              </a:rPr>
              <a:t>, song, get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Analysis – Profile Images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7"/>
            <a:ext cx="6570684" cy="4804038"/>
          </a:xfrm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1548526" y="6093296"/>
            <a:ext cx="6046948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Image tags distribution: Gang Vs. Non-gang members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899592" y="1268761"/>
            <a:ext cx="504056" cy="4876044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2"/>
                </a:solidFill>
              </a:rPr>
              <a:t>Percent of profiles that contains the image tag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Data Analysis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Profile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Images 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556792"/>
            <a:ext cx="903649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Gang member tags – trigger, bullet, worship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Non-gang member tags – beach, seashore, pet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" name="Shape 27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944" y="2780928"/>
            <a:ext cx="547260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232309"/>
            <a:ext cx="9144000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Gang Members’ Twitter Profile and Cover Images</a:t>
            </a:r>
          </a:p>
        </p:txBody>
      </p:sp>
    </p:spTree>
    <p:extLst>
      <p:ext uri="{BB962C8B-B14F-4D97-AF65-F5344CB8AC3E}">
        <p14:creationId xmlns:p14="http://schemas.microsoft.com/office/powerpoint/2010/main" val="19107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Classification Approach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556792"/>
            <a:ext cx="9144000" cy="474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Used five feature types</a:t>
            </a:r>
            <a:endParaRPr lang="en-US" sz="3200" dirty="0">
              <a:solidFill>
                <a:schemeClr val="tx2"/>
              </a:solidFill>
            </a:endParaRP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Tweets, Profile Descriptions, Emojis, Profile and cover images, YouTube videos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Converted </a:t>
            </a:r>
            <a:r>
              <a:rPr lang="en-US" sz="3200" dirty="0">
                <a:solidFill>
                  <a:schemeClr val="tx2"/>
                </a:solidFill>
              </a:rPr>
              <a:t>all non textual features to text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Emoji for Python API for </a:t>
            </a:r>
            <a:r>
              <a:rPr lang="en-US" sz="2800" dirty="0" smtClean="0">
                <a:solidFill>
                  <a:schemeClr val="tx2"/>
                </a:solidFill>
              </a:rPr>
              <a:t>emoji</a:t>
            </a:r>
            <a:r>
              <a:rPr lang="en-US" sz="2800" baseline="30000" dirty="0" smtClean="0">
                <a:solidFill>
                  <a:schemeClr val="tx2"/>
                </a:solidFill>
              </a:rPr>
              <a:t>1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Clarifai API for profile and cover </a:t>
            </a:r>
            <a:r>
              <a:rPr lang="en-US" sz="2800" dirty="0" smtClean="0">
                <a:solidFill>
                  <a:schemeClr val="tx2"/>
                </a:solidFill>
              </a:rPr>
              <a:t>images</a:t>
            </a:r>
            <a:r>
              <a:rPr lang="en-US" sz="2800" baseline="30000" dirty="0" smtClean="0">
                <a:solidFill>
                  <a:schemeClr val="tx2"/>
                </a:solidFill>
              </a:rPr>
              <a:t>2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Removed </a:t>
            </a:r>
            <a:r>
              <a:rPr lang="en-US" sz="3200" dirty="0">
                <a:solidFill>
                  <a:schemeClr val="tx2"/>
                </a:solidFill>
              </a:rPr>
              <a:t>stop word and </a:t>
            </a:r>
            <a:r>
              <a:rPr lang="en-US" sz="3200" dirty="0" smtClean="0">
                <a:solidFill>
                  <a:schemeClr val="tx2"/>
                </a:solidFill>
              </a:rPr>
              <a:t>stemmed </a:t>
            </a:r>
            <a:r>
              <a:rPr lang="en-US" sz="3200" dirty="0">
                <a:solidFill>
                  <a:schemeClr val="tx2"/>
                </a:solidFill>
              </a:rPr>
              <a:t>the </a:t>
            </a:r>
            <a:r>
              <a:rPr lang="en-US" sz="3200" dirty="0" smtClean="0">
                <a:solidFill>
                  <a:schemeClr val="tx2"/>
                </a:solidFill>
              </a:rPr>
              <a:t>remaining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Represented Twitter profiles using unigrams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Trained four types of Classifiers (NB, LR, RF, SVM)</a:t>
            </a:r>
            <a:endParaRPr lang="en-US" sz="3200" dirty="0">
              <a:solidFill>
                <a:schemeClr val="tx2"/>
              </a:solidFill>
            </a:endParaRP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800" baseline="30000" dirty="0">
              <a:solidFill>
                <a:schemeClr val="tx2"/>
              </a:solidFill>
            </a:endParaRP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25252" y="6304317"/>
            <a:ext cx="8493496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https</a:t>
            </a:r>
            <a:r>
              <a:rPr lang="en-US" dirty="0">
                <a:solidFill>
                  <a:schemeClr val="tx2"/>
                </a:solidFill>
              </a:rPr>
              <a:t>://</a:t>
            </a:r>
            <a:r>
              <a:rPr lang="en-US" dirty="0" smtClean="0">
                <a:solidFill>
                  <a:schemeClr val="tx2"/>
                </a:solidFill>
              </a:rPr>
              <a:t>pypi.python.org/</a:t>
            </a:r>
            <a:r>
              <a:rPr lang="en-US" dirty="0" err="1" smtClean="0">
                <a:solidFill>
                  <a:schemeClr val="tx2"/>
                </a:solidFill>
              </a:rPr>
              <a:t>pypi</a:t>
            </a:r>
            <a:r>
              <a:rPr lang="en-US" dirty="0" smtClean="0">
                <a:solidFill>
                  <a:schemeClr val="tx2"/>
                </a:solidFill>
              </a:rPr>
              <a:t>/emoji </a:t>
            </a:r>
            <a:r>
              <a:rPr lang="en-US" dirty="0">
                <a:solidFill>
                  <a:schemeClr val="tx2"/>
                </a:solidFill>
              </a:rPr>
              <a:t>| </a:t>
            </a:r>
            <a:r>
              <a:rPr lang="en-US" baseline="30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http://www.clarifai.com/ 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7051103" y="6520258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1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lvl="0"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Classification Results </a:t>
            </a:r>
            <a:endParaRPr lang="en-US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Shape 329" descr="Screenshot from 2016-07-11 09:41:21.png"/>
          <p:cNvPicPr preferRelativeResize="0"/>
          <p:nvPr/>
        </p:nvPicPr>
        <p:blipFill rotWithShape="1">
          <a:blip r:embed="rId3">
            <a:alphaModFix/>
          </a:blip>
          <a:srcRect l="7299" t="8990" r="1683" b="2254"/>
          <a:stretch/>
        </p:blipFill>
        <p:spPr>
          <a:xfrm>
            <a:off x="410800" y="1746471"/>
            <a:ext cx="8322399" cy="4562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0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0100"/>
          <a:stretch/>
        </p:blipFill>
        <p:spPr>
          <a:xfrm>
            <a:off x="-5016" y="1212783"/>
            <a:ext cx="9149016" cy="5653055"/>
          </a:xfrm>
          <a:prstGeom prst="rect">
            <a:avLst/>
          </a:prstGeom>
        </p:spPr>
      </p:pic>
      <p:pic>
        <p:nvPicPr>
          <p:cNvPr id="143" name="Shape 143" descr="log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121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32000" y="1772816"/>
            <a:ext cx="8616727" cy="4711472"/>
            <a:chOff x="232000" y="1772816"/>
            <a:chExt cx="8616727" cy="4711472"/>
          </a:xfrm>
        </p:grpSpPr>
        <p:grpSp>
          <p:nvGrpSpPr>
            <p:cNvPr id="144" name="Shape 144"/>
            <p:cNvGrpSpPr/>
            <p:nvPr/>
          </p:nvGrpSpPr>
          <p:grpSpPr>
            <a:xfrm>
              <a:off x="232000" y="1772816"/>
              <a:ext cx="8616727" cy="4711472"/>
              <a:chOff x="232000" y="2061104"/>
              <a:chExt cx="8616727" cy="4711472"/>
            </a:xfrm>
          </p:grpSpPr>
          <p:sp>
            <p:nvSpPr>
              <p:cNvPr id="145" name="Shape 145"/>
              <p:cNvSpPr txBox="1"/>
              <p:nvPr/>
            </p:nvSpPr>
            <p:spPr>
              <a:xfrm>
                <a:off x="232000" y="2379425"/>
                <a:ext cx="1841400" cy="9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Faculty</a:t>
                </a:r>
              </a:p>
              <a:p>
                <a:pPr marL="342900" marR="0" lvl="0" indent="-342900" algn="l" rtl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4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Shape 146"/>
              <p:cNvSpPr txBox="1"/>
              <p:nvPr/>
            </p:nvSpPr>
            <p:spPr>
              <a:xfrm>
                <a:off x="232000" y="4936962"/>
                <a:ext cx="1841400" cy="141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b" anchorCtr="0">
                <a:noAutofit/>
              </a:bodyPr>
              <a:lstStyle/>
              <a:p>
                <a: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Grad Students</a:t>
                </a:r>
              </a:p>
              <a:p>
                <a:pPr marL="342900" marR="0" lvl="0" indent="-342900" algn="l" rtl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4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" name="Shape 147"/>
              <p:cNvGrpSpPr/>
              <p:nvPr/>
            </p:nvGrpSpPr>
            <p:grpSpPr>
              <a:xfrm>
                <a:off x="1932984" y="2061104"/>
                <a:ext cx="6915743" cy="4711472"/>
                <a:chOff x="1932984" y="2061104"/>
                <a:chExt cx="6915743" cy="4711472"/>
              </a:xfrm>
            </p:grpSpPr>
            <p:sp>
              <p:nvSpPr>
                <p:cNvPr id="149" name="Shape 149"/>
                <p:cNvSpPr txBox="1"/>
                <p:nvPr/>
              </p:nvSpPr>
              <p:spPr>
                <a:xfrm>
                  <a:off x="1932984" y="6126376"/>
                  <a:ext cx="2160300" cy="6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1800" b="0" i="0" u="sng" strike="noStrike" cap="none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  <a:hlinkClick r:id="rId7"/>
                    </a:rPr>
                    <a:t>Sanjaya Wijeratne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US" sz="1600" b="0" i="0" u="sng" strike="noStrike" cap="none">
                      <a:solidFill>
                        <a:schemeClr val="hlink"/>
                      </a:solidFill>
                      <a:latin typeface="Calibri"/>
                      <a:ea typeface="Calibri"/>
                      <a:cs typeface="Calibri"/>
                      <a:sym typeface="Calibri"/>
                      <a:hlinkClick r:id="rId8"/>
                    </a:rPr>
                    <a:t>sanjaya@knoesis.org</a:t>
                  </a:r>
                  <a:r>
                    <a:rPr lang="en-US" sz="1600" b="0" i="0" u="none" strike="noStrike" cap="none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r>
                    <a:rPr lang="en-US" sz="1800" b="0" i="0" u="none" strike="noStrike" cap="none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</a:p>
              </p:txBody>
            </p:sp>
            <p:grpSp>
              <p:nvGrpSpPr>
                <p:cNvPr id="151" name="Shape 151"/>
                <p:cNvGrpSpPr/>
                <p:nvPr/>
              </p:nvGrpSpPr>
              <p:grpSpPr>
                <a:xfrm>
                  <a:off x="1932985" y="2061104"/>
                  <a:ext cx="2160300" cy="2259997"/>
                  <a:chOff x="252660" y="3782779"/>
                  <a:chExt cx="2160300" cy="2259997"/>
                </a:xfrm>
              </p:grpSpPr>
              <p:sp>
                <p:nvSpPr>
                  <p:cNvPr id="152" name="Shape 152"/>
                  <p:cNvSpPr txBox="1"/>
                  <p:nvPr/>
                </p:nvSpPr>
                <p:spPr>
                  <a:xfrm>
                    <a:off x="252660" y="5396577"/>
                    <a:ext cx="2160300" cy="64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800" b="0" i="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9"/>
                      </a:rPr>
                      <a:t>Amit </a:t>
                    </a:r>
                    <a:r>
                      <a:rPr lang="en-US" sz="1800" b="0" i="0" u="sng" strike="noStrike" cap="none" dirty="0" smtClean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9"/>
                      </a:rPr>
                      <a:t>Sheth</a:t>
                    </a:r>
                    <a:endParaRPr lang="en-US" sz="1800" b="0" i="0" u="none" strike="noStrike" cap="none" dirty="0">
                      <a:solidFill>
                        <a:srgbClr val="323F4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600" b="0" i="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0"/>
                      </a:rPr>
                      <a:t>amit@knoesis.org</a:t>
                    </a:r>
                    <a:r>
                      <a:rPr lang="en-US" sz="16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en-US" sz="18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</a:p>
                </p:txBody>
              </p:sp>
              <p:pic>
                <p:nvPicPr>
                  <p:cNvPr id="153" name="Shape 153" descr="Amit-Sheth-UK-2.jpeg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l="10894" r="8765"/>
                  <a:stretch/>
                </p:blipFill>
                <p:spPr>
                  <a:xfrm>
                    <a:off x="722791" y="3782779"/>
                    <a:ext cx="1220100" cy="151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54" name="Shape 154"/>
                <p:cNvGrpSpPr/>
                <p:nvPr/>
              </p:nvGrpSpPr>
              <p:grpSpPr>
                <a:xfrm>
                  <a:off x="6674927" y="2087534"/>
                  <a:ext cx="2173800" cy="2255918"/>
                  <a:chOff x="4769177" y="3786859"/>
                  <a:chExt cx="2173799" cy="2255918"/>
                </a:xfrm>
              </p:grpSpPr>
              <p:sp>
                <p:nvSpPr>
                  <p:cNvPr id="155" name="Shape 155"/>
                  <p:cNvSpPr txBox="1"/>
                  <p:nvPr/>
                </p:nvSpPr>
                <p:spPr>
                  <a:xfrm>
                    <a:off x="4769177" y="5396577"/>
                    <a:ext cx="2173799" cy="64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800" b="0" i="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2"/>
                      </a:rPr>
                      <a:t>Jack L. </a:t>
                    </a:r>
                    <a:r>
                      <a:rPr lang="en-US" sz="1800" b="0" i="0" u="sng" strike="noStrike" cap="none" dirty="0" smtClean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2"/>
                      </a:rPr>
                      <a:t>Dustin</a:t>
                    </a:r>
                    <a:endParaRPr lang="en-US" sz="1800" b="0" i="0" u="none" strike="noStrike" cap="none" dirty="0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600" b="0" i="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3"/>
                      </a:rPr>
                      <a:t>Jack.dustin@wright.edu</a:t>
                    </a:r>
                    <a:r>
                      <a:rPr lang="en-US" sz="16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en-US" sz="18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</a:p>
                </p:txBody>
              </p:sp>
              <p:pic>
                <p:nvPicPr>
                  <p:cNvPr id="156" name="Shape 156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/>
                  <a:stretch/>
                </p:blipFill>
                <p:spPr>
                  <a:xfrm>
                    <a:off x="5271843" y="3786859"/>
                    <a:ext cx="1199400" cy="151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57" name="Shape 157"/>
                <p:cNvGrpSpPr/>
                <p:nvPr/>
              </p:nvGrpSpPr>
              <p:grpSpPr>
                <a:xfrm>
                  <a:off x="4283901" y="2087464"/>
                  <a:ext cx="2160300" cy="2256050"/>
                  <a:chOff x="2370051" y="3784051"/>
                  <a:chExt cx="2160300" cy="2256050"/>
                </a:xfrm>
              </p:grpSpPr>
              <p:sp>
                <p:nvSpPr>
                  <p:cNvPr id="158" name="Shape 158"/>
                  <p:cNvSpPr txBox="1"/>
                  <p:nvPr/>
                </p:nvSpPr>
                <p:spPr>
                  <a:xfrm>
                    <a:off x="2370051" y="5393901"/>
                    <a:ext cx="2160300" cy="64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800" b="0" i="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5"/>
                      </a:rPr>
                      <a:t>Derek </a:t>
                    </a:r>
                    <a:r>
                      <a:rPr lang="en-US" sz="1800" b="0" i="0" u="sng" strike="noStrike" cap="none" dirty="0" smtClean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5"/>
                      </a:rPr>
                      <a:t>Doran</a:t>
                    </a:r>
                    <a:endParaRPr lang="en-US" sz="1800" b="0" i="0" u="none" strike="noStrike" cap="none" dirty="0">
                      <a:solidFill>
                        <a:srgbClr val="323F4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600" b="0" i="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6"/>
                      </a:rPr>
                      <a:t>derek@knoesis.org</a:t>
                    </a:r>
                    <a:r>
                      <a:rPr lang="en-US" sz="16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en-US" sz="1800" b="0" i="0" u="none" strike="noStrike" cap="none" dirty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</a:p>
                </p:txBody>
              </p:sp>
              <p:pic>
                <p:nvPicPr>
                  <p:cNvPr id="159" name="Shape 159"/>
                  <p:cNvPicPr preferRelativeResize="0"/>
                  <p:nvPr/>
                </p:nvPicPr>
                <p:blipFill rotWithShape="1">
                  <a:blip r:embed="rId17">
                    <a:alphaModFix/>
                  </a:blip>
                  <a:srcRect/>
                  <a:stretch/>
                </p:blipFill>
                <p:spPr>
                  <a:xfrm>
                    <a:off x="2839515" y="3784051"/>
                    <a:ext cx="1221300" cy="1517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3" name="Shape 163"/>
                <p:cNvGrpSpPr/>
                <p:nvPr/>
              </p:nvGrpSpPr>
              <p:grpSpPr>
                <a:xfrm>
                  <a:off x="4283908" y="4515250"/>
                  <a:ext cx="2160300" cy="2257326"/>
                  <a:chOff x="4283908" y="4515250"/>
                  <a:chExt cx="2160300" cy="2257326"/>
                </a:xfrm>
              </p:grpSpPr>
              <p:pic>
                <p:nvPicPr>
                  <p:cNvPr id="164" name="Shape 164" descr="profilepic.jpg"/>
                  <p:cNvPicPr preferRelativeResize="0"/>
                  <p:nvPr/>
                </p:nvPicPr>
                <p:blipFill>
                  <a:blip r:embed="rId18">
                    <a:alphaModFix/>
                  </a:blip>
                  <a:stretch>
                    <a:fillRect/>
                  </a:stretch>
                </p:blipFill>
                <p:spPr>
                  <a:xfrm>
                    <a:off x="4772236" y="4515250"/>
                    <a:ext cx="1183624" cy="15307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65" name="Shape 165"/>
                  <p:cNvSpPr txBox="1"/>
                  <p:nvPr/>
                </p:nvSpPr>
                <p:spPr>
                  <a:xfrm>
                    <a:off x="4283908" y="6126376"/>
                    <a:ext cx="2160300" cy="64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800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19"/>
                      </a:rPr>
                      <a:t>Lakshika Balasuriya</a:t>
                    </a:r>
                  </a:p>
                  <a:p>
                    <a:pPr marL="0" marR="0" lvl="0" indent="0" algn="ctr" rtl="0">
                      <a:spcBef>
                        <a:spcPts val="0"/>
                      </a:spcBef>
                      <a:buSzPct val="25000"/>
                      <a:buNone/>
                    </a:pPr>
                    <a:r>
                      <a:rPr lang="en-US" sz="1600" u="sng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  <a:hlinkClick r:id="rId20"/>
                      </a:rPr>
                      <a:t>lakshika@knoesis.org</a:t>
                    </a:r>
                    <a:r>
                      <a:rPr lang="en-US" sz="1600" b="0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r>
                      <a:rPr lang="en-US" sz="1800" b="0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</a:p>
                </p:txBody>
              </p:sp>
            </p:grpSp>
          </p:grp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251" y="4233107"/>
              <a:ext cx="1222848" cy="1518507"/>
            </a:xfrm>
            <a:prstGeom prst="rect">
              <a:avLst/>
            </a:prstGeom>
          </p:spPr>
        </p:pic>
      </p:grp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121199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Collaborators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Our Classifier in Action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556792"/>
            <a:ext cx="90364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Twitter profiles collected from neighborhoods that are known for gang-related activities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Los Angeles, CA – 15,662 Profiles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Southside of Chicago – 8,500 Profiles</a:t>
            </a:r>
            <a:endParaRPr lang="en-US" sz="2800" dirty="0">
              <a:solidFill>
                <a:schemeClr val="tx2"/>
              </a:solidFill>
            </a:endParaRP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Classified using Model(2) RF Classifier and qualitatively studies the “Gang” class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Displayed weapons in their profile images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Gang-related names in their profile descriptions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Frequent use of curse words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Referred to known gang members as “my hommies”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Our Classifier in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Action 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556792"/>
            <a:ext cx="9036496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Most frequent words in Tweets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shit, nigga, got, bitch, go, fuck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</a:rPr>
              <a:t>Most frequent words in </a:t>
            </a:r>
            <a:r>
              <a:rPr lang="en-US" sz="3200" dirty="0" smtClean="0">
                <a:solidFill>
                  <a:schemeClr val="tx2"/>
                </a:solidFill>
              </a:rPr>
              <a:t>user profiles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free, artist, shit, fuck, freedagang, ripthefallen</a:t>
            </a:r>
            <a:endParaRPr lang="en-US" sz="2800" dirty="0">
              <a:solidFill>
                <a:schemeClr val="tx2"/>
              </a:solidFill>
            </a:endParaRPr>
          </a:p>
          <a:p>
            <a:pPr marL="808038" lvl="1" indent="-35083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Most frequent emoji –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6016" y="3722002"/>
            <a:ext cx="3431319" cy="540060"/>
            <a:chOff x="4716016" y="3722002"/>
            <a:chExt cx="3431319" cy="540060"/>
          </a:xfrm>
        </p:grpSpPr>
        <p:pic>
          <p:nvPicPr>
            <p:cNvPr id="2051" name="Picture 3" descr="hundred points symbo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273" y="3722002"/>
              <a:ext cx="540060" cy="54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money ba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252" y="3722002"/>
              <a:ext cx="540060" cy="54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pisto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275" y="3722002"/>
              <a:ext cx="540060" cy="540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722002"/>
              <a:ext cx="540060" cy="5400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722002"/>
              <a:ext cx="540060" cy="5400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192" y="3722002"/>
              <a:ext cx="540060" cy="540060"/>
            </a:xfrm>
            <a:prstGeom prst="rect">
              <a:avLst/>
            </a:prstGeom>
          </p:spPr>
        </p:pic>
      </p:grpSp>
      <p:pic>
        <p:nvPicPr>
          <p:cNvPr id="14" name="Shape 353"/>
          <p:cNvPicPr preferRelativeResize="0">
            <a:picLocks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7007" y="4422147"/>
            <a:ext cx="7682482" cy="204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6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854911"/>
            <a:ext cx="9144000" cy="1211992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marL="228600" algn="ctr"/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Enhance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Twitter Gang Member Profile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Identification using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Word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Embeddings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383945"/>
            <a:ext cx="9144000" cy="219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Image Source – http</a:t>
            </a:r>
            <a:r>
              <a:rPr lang="en-US" sz="1000" dirty="0">
                <a:solidFill>
                  <a:schemeClr val="tx2"/>
                </a:solidFill>
              </a:rPr>
              <a:t>://www.sciencenutshell.com/wp-content/uploads/2014/12/o-GANG-VIOLENCE-facebook.jpg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088293"/>
            <a:ext cx="9144000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Wijeratne, Sanjaya et al.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  <a:hlinkClick r:id="rId5"/>
              </a:rPr>
              <a:t>Word Embeddings to Enhance Twitter Gang Member Profile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Identification</a:t>
            </a:r>
            <a:r>
              <a:rPr lang="en-US" dirty="0" smtClean="0">
                <a:solidFill>
                  <a:schemeClr val="bg1"/>
                </a:solidFill>
              </a:rPr>
              <a:t>”,  SML Workshop @ IJCAI, 2016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Gang Member Dataset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50165"/>
              </p:ext>
            </p:extLst>
          </p:nvPr>
        </p:nvGraphicFramePr>
        <p:xfrm>
          <a:off x="611560" y="3372768"/>
          <a:ext cx="78867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27126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Words from each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Gang Member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Non-gang</a:t>
                      </a:r>
                      <a:r>
                        <a:rPr lang="en-US" baseline="0" dirty="0" smtClean="0"/>
                        <a:t> Member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Tweets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3,825,092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45,213,027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49,038,119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Profile Descriptions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3,348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21,182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24,530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Emoji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732,712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3,685,669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4,418,381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YouTube Videos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554,857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10,459,235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11,041,092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Profile Images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10,162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73,252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83,414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5,126,176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59,452,365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64,578,536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04726"/>
              </p:ext>
            </p:extLst>
          </p:nvPr>
        </p:nvGraphicFramePr>
        <p:xfrm>
          <a:off x="611560" y="1628800"/>
          <a:ext cx="784887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Gang Member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Non-gang</a:t>
                      </a:r>
                      <a:r>
                        <a:rPr lang="en-US" baseline="0" dirty="0" smtClean="0"/>
                        <a:t> Member Class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Number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Profiles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2,865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3,265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Number of Tweets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821,412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7,238,758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8,060,170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Classification Approach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556792"/>
            <a:ext cx="91440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Converted all non textual features to text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Emoji for Python API for emoji</a:t>
            </a:r>
            <a:r>
              <a:rPr lang="en-US" sz="2800" baseline="30000" dirty="0" smtClean="0">
                <a:solidFill>
                  <a:schemeClr val="tx2"/>
                </a:solidFill>
              </a:rPr>
              <a:t>1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Clarifai API for profile and cover images</a:t>
            </a:r>
            <a:r>
              <a:rPr lang="en-US" sz="2800" baseline="30000" dirty="0" smtClean="0">
                <a:solidFill>
                  <a:schemeClr val="tx2"/>
                </a:solidFill>
              </a:rPr>
              <a:t>2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Removed stop word and stemmed the remaining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Trained a Skip-gram model using textual features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Negative sample rate = 10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Context window size = 5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Ignore words with min count = 5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Number of dimensions = 300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25252" y="6304317"/>
            <a:ext cx="8493496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https</a:t>
            </a:r>
            <a:r>
              <a:rPr lang="en-US" dirty="0">
                <a:solidFill>
                  <a:schemeClr val="tx2"/>
                </a:solidFill>
              </a:rPr>
              <a:t>://</a:t>
            </a:r>
            <a:r>
              <a:rPr lang="en-US" dirty="0" smtClean="0">
                <a:solidFill>
                  <a:schemeClr val="tx2"/>
                </a:solidFill>
              </a:rPr>
              <a:t>pypi.python.org/</a:t>
            </a:r>
            <a:r>
              <a:rPr lang="en-US" dirty="0" err="1" smtClean="0">
                <a:solidFill>
                  <a:schemeClr val="tx2"/>
                </a:solidFill>
              </a:rPr>
              <a:t>pypi</a:t>
            </a:r>
            <a:r>
              <a:rPr lang="en-US" dirty="0" smtClean="0">
                <a:solidFill>
                  <a:schemeClr val="tx2"/>
                </a:solidFill>
              </a:rPr>
              <a:t>/emoji </a:t>
            </a:r>
            <a:r>
              <a:rPr lang="en-US" dirty="0">
                <a:solidFill>
                  <a:schemeClr val="tx2"/>
                </a:solidFill>
              </a:rPr>
              <a:t>| </a:t>
            </a:r>
            <a:r>
              <a:rPr lang="en-US" baseline="30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http://www.clarifai.com/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Classification Approach Cont.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4" y="1772816"/>
            <a:ext cx="8673331" cy="4104456"/>
          </a:xfr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548526" y="5962284"/>
            <a:ext cx="6046948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tx2"/>
                </a:solidFill>
              </a:rPr>
              <a:t>Classifier training with word embeddings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Representing Training Examples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56792"/>
            <a:ext cx="87484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For each Twitter profile </a:t>
            </a:r>
            <a:r>
              <a:rPr lang="en-US" sz="3200" i="1" dirty="0" smtClean="0">
                <a:solidFill>
                  <a:schemeClr val="tx2"/>
                </a:solidFill>
              </a:rPr>
              <a:t>p</a:t>
            </a:r>
            <a:r>
              <a:rPr lang="en-US" sz="3200" dirty="0" smtClean="0">
                <a:solidFill>
                  <a:schemeClr val="tx2"/>
                </a:solidFill>
              </a:rPr>
              <a:t>, with </a:t>
            </a:r>
            <a:r>
              <a:rPr lang="en-US" sz="3200" i="1" dirty="0" smtClean="0">
                <a:solidFill>
                  <a:schemeClr val="tx2"/>
                </a:solidFill>
              </a:rPr>
              <a:t>n</a:t>
            </a:r>
            <a:r>
              <a:rPr lang="en-US" sz="3200" dirty="0" smtClean="0">
                <a:solidFill>
                  <a:schemeClr val="tx2"/>
                </a:solidFill>
              </a:rPr>
              <a:t> unique words, and the vector of the </a:t>
            </a:r>
            <a:r>
              <a:rPr lang="en-US" sz="3200" i="1" dirty="0" smtClean="0">
                <a:solidFill>
                  <a:schemeClr val="tx2"/>
                </a:solidFill>
              </a:rPr>
              <a:t>i</a:t>
            </a:r>
            <a:r>
              <a:rPr lang="en-US" sz="32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3200" dirty="0" smtClean="0">
                <a:solidFill>
                  <a:schemeClr val="tx2"/>
                </a:solidFill>
              </a:rPr>
              <a:t> word in </a:t>
            </a:r>
            <a:r>
              <a:rPr lang="en-US" sz="3200" i="1" dirty="0" smtClean="0">
                <a:solidFill>
                  <a:schemeClr val="tx2"/>
                </a:solidFill>
              </a:rPr>
              <a:t>p</a:t>
            </a:r>
            <a:r>
              <a:rPr lang="en-US" sz="3200" dirty="0" smtClean="0">
                <a:solidFill>
                  <a:schemeClr val="tx2"/>
                </a:solidFill>
              </a:rPr>
              <a:t> denoted by </a:t>
            </a:r>
            <a:r>
              <a:rPr lang="en-US" sz="3200" i="1" dirty="0" smtClean="0">
                <a:solidFill>
                  <a:schemeClr val="tx2"/>
                </a:solidFill>
              </a:rPr>
              <a:t>w</a:t>
            </a:r>
            <a:r>
              <a:rPr lang="en-US" sz="3200" i="1" baseline="-25000" dirty="0" smtClean="0">
                <a:solidFill>
                  <a:schemeClr val="tx2"/>
                </a:solidFill>
              </a:rPr>
              <a:t>ip</a:t>
            </a:r>
            <a:r>
              <a:rPr lang="en-US" sz="3200" dirty="0" smtClean="0">
                <a:solidFill>
                  <a:schemeClr val="tx2"/>
                </a:solidFill>
              </a:rPr>
              <a:t>, we compute the feature vectors for </a:t>
            </a:r>
            <a:r>
              <a:rPr lang="en-US" sz="3200" i="1" dirty="0" smtClean="0">
                <a:solidFill>
                  <a:schemeClr val="tx2"/>
                </a:solidFill>
              </a:rPr>
              <a:t>V</a:t>
            </a:r>
            <a:r>
              <a:rPr lang="en-US" sz="3200" i="1" baseline="-25000" dirty="0" smtClean="0">
                <a:solidFill>
                  <a:schemeClr val="tx2"/>
                </a:solidFill>
              </a:rPr>
              <a:t>p</a:t>
            </a:r>
            <a:r>
              <a:rPr lang="en-US" sz="3200" dirty="0" smtClean="0">
                <a:solidFill>
                  <a:schemeClr val="tx2"/>
                </a:solidFill>
              </a:rPr>
              <a:t> in the following ways.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803275" lvl="2" indent="-34131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</a:rPr>
              <a:t>Sum of word embeddings </a:t>
            </a:r>
            <a:r>
              <a:rPr lang="en-US" sz="2800" dirty="0" smtClean="0">
                <a:solidFill>
                  <a:schemeClr val="tx2"/>
                </a:solidFill>
              </a:rPr>
              <a:t>– Sum of word vectors for all words </a:t>
            </a:r>
            <a:r>
              <a:rPr lang="en-US" sz="2800" dirty="0">
                <a:solidFill>
                  <a:schemeClr val="tx2"/>
                </a:solidFill>
              </a:rPr>
              <a:t>in Twitter profile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2"/>
              </a:solidFill>
            </a:endParaRPr>
          </a:p>
          <a:p>
            <a:pPr marL="914400" lvl="2" indent="0" algn="just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19" y="5157192"/>
            <a:ext cx="2105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Representing Training Examples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556792"/>
            <a:ext cx="87484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Mean </a:t>
            </a:r>
            <a:r>
              <a:rPr lang="en-US" sz="2800" b="1" dirty="0">
                <a:solidFill>
                  <a:schemeClr val="tx2"/>
                </a:solidFill>
              </a:rPr>
              <a:t>of word embeddings </a:t>
            </a:r>
            <a:r>
              <a:rPr lang="en-US" sz="2800" dirty="0">
                <a:solidFill>
                  <a:schemeClr val="tx2"/>
                </a:solidFill>
              </a:rPr>
              <a:t>– Mean of word vectors for all words in Twitter profile </a:t>
            </a:r>
            <a:r>
              <a:rPr lang="en-US" sz="2800" i="1" dirty="0" smtClean="0">
                <a:solidFill>
                  <a:schemeClr val="tx2"/>
                </a:solidFill>
              </a:rPr>
              <a:t>p</a:t>
            </a:r>
          </a:p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8513" algn="l"/>
              </a:tabLst>
            </a:pPr>
            <a:endParaRPr lang="en-US" sz="2800" i="1" dirty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None/>
              <a:tabLst>
                <a:tab pos="798513" algn="l"/>
              </a:tabLst>
            </a:pPr>
            <a:endParaRPr lang="en-US" sz="2800" i="1" dirty="0" smtClean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None/>
              <a:tabLst>
                <a:tab pos="798513" algn="l"/>
              </a:tabLst>
            </a:pPr>
            <a:endParaRPr lang="en-US" sz="2800" i="1" dirty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8513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Sum </a:t>
            </a:r>
            <a:r>
              <a:rPr lang="en-US" sz="2800" b="1" dirty="0">
                <a:solidFill>
                  <a:schemeClr val="tx2"/>
                </a:solidFill>
              </a:rPr>
              <a:t>of </a:t>
            </a:r>
            <a:r>
              <a:rPr lang="en-US" sz="2800" b="1" dirty="0" smtClean="0">
                <a:solidFill>
                  <a:schemeClr val="tx2"/>
                </a:solidFill>
              </a:rPr>
              <a:t>word embeddings weighted by term frequency </a:t>
            </a:r>
            <a:r>
              <a:rPr lang="en-US" sz="2800" dirty="0" smtClean="0">
                <a:solidFill>
                  <a:schemeClr val="tx2"/>
                </a:solidFill>
              </a:rPr>
              <a:t>where term frequency of </a:t>
            </a:r>
            <a:r>
              <a:rPr lang="en-US" sz="2800" i="1" dirty="0" smtClean="0">
                <a:solidFill>
                  <a:schemeClr val="tx2"/>
                </a:solidFill>
              </a:rPr>
              <a:t>i</a:t>
            </a:r>
            <a:r>
              <a:rPr lang="en-US" sz="28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word in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is denoted </a:t>
            </a:r>
            <a:r>
              <a:rPr lang="en-US" sz="2800" dirty="0">
                <a:solidFill>
                  <a:schemeClr val="tx2"/>
                </a:solidFill>
              </a:rPr>
              <a:t>by 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i="1" baseline="-25000" dirty="0" smtClean="0">
                <a:solidFill>
                  <a:schemeClr val="tx2"/>
                </a:solidFill>
              </a:rPr>
              <a:t>ip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798513" algn="l"/>
              </a:tabLst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19" y="2711574"/>
            <a:ext cx="24098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06" y="5401300"/>
            <a:ext cx="30670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chemeClr val="bg1"/>
                </a:solidFill>
                <a:latin typeface="+mn-lt"/>
              </a:rPr>
              <a:t>Representing Training Examples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556792"/>
            <a:ext cx="87484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568325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Sum </a:t>
            </a:r>
            <a:r>
              <a:rPr lang="en-US" sz="2800" b="1" dirty="0">
                <a:solidFill>
                  <a:schemeClr val="tx2"/>
                </a:solidFill>
              </a:rPr>
              <a:t>of word embeddings </a:t>
            </a:r>
            <a:r>
              <a:rPr lang="en-US" sz="2800" b="1" dirty="0" smtClean="0">
                <a:solidFill>
                  <a:schemeClr val="tx2"/>
                </a:solidFill>
              </a:rPr>
              <a:t>weighted by tf-idf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where </a:t>
            </a:r>
            <a:r>
              <a:rPr lang="en-US" sz="2800" dirty="0" smtClean="0">
                <a:solidFill>
                  <a:schemeClr val="tx2"/>
                </a:solidFill>
              </a:rPr>
              <a:t>tf-idf </a:t>
            </a:r>
            <a:r>
              <a:rPr lang="en-US" sz="2800" dirty="0">
                <a:solidFill>
                  <a:schemeClr val="tx2"/>
                </a:solidFill>
              </a:rPr>
              <a:t>of </a:t>
            </a:r>
            <a:r>
              <a:rPr lang="en-US" sz="2800" i="1" dirty="0">
                <a:solidFill>
                  <a:schemeClr val="tx2"/>
                </a:solidFill>
              </a:rPr>
              <a:t>i</a:t>
            </a:r>
            <a:r>
              <a:rPr lang="en-US" sz="2800" i="1" baseline="30000" dirty="0">
                <a:solidFill>
                  <a:schemeClr val="tx2"/>
                </a:solidFill>
              </a:rPr>
              <a:t>th</a:t>
            </a:r>
            <a:r>
              <a:rPr lang="en-US" sz="2800" dirty="0">
                <a:solidFill>
                  <a:schemeClr val="tx2"/>
                </a:solidFill>
              </a:rPr>
              <a:t> word in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is denoted by </a:t>
            </a:r>
            <a:r>
              <a:rPr lang="en-US" sz="2800" i="1" dirty="0" smtClean="0">
                <a:solidFill>
                  <a:schemeClr val="tx2"/>
                </a:solidFill>
              </a:rPr>
              <a:t>t</a:t>
            </a:r>
            <a:r>
              <a:rPr lang="en-US" sz="2800" i="1" baseline="-25000" dirty="0" smtClean="0">
                <a:solidFill>
                  <a:schemeClr val="tx2"/>
                </a:solidFill>
              </a:rPr>
              <a:t>ip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568325" algn="l"/>
              </a:tabLst>
            </a:pPr>
            <a:endParaRPr lang="en-US" sz="2800" i="1" dirty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None/>
              <a:tabLst>
                <a:tab pos="568325" algn="l"/>
              </a:tabLst>
            </a:pPr>
            <a:endParaRPr lang="en-US" sz="2800" i="1" dirty="0" smtClean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None/>
              <a:tabLst>
                <a:tab pos="568325" algn="l"/>
              </a:tabLst>
            </a:pPr>
            <a:endParaRPr lang="en-US" sz="2800" i="1" dirty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568325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Average sum </a:t>
            </a:r>
            <a:r>
              <a:rPr lang="en-US" sz="2800" b="1" dirty="0">
                <a:solidFill>
                  <a:schemeClr val="tx2"/>
                </a:solidFill>
              </a:rPr>
              <a:t>of </a:t>
            </a:r>
            <a:r>
              <a:rPr lang="en-US" sz="2800" b="1" dirty="0" smtClean="0">
                <a:solidFill>
                  <a:schemeClr val="tx2"/>
                </a:solidFill>
              </a:rPr>
              <a:t>word embeddings weighted by term frequency </a:t>
            </a:r>
            <a:r>
              <a:rPr lang="en-US" sz="2800" dirty="0" smtClean="0">
                <a:solidFill>
                  <a:schemeClr val="tx2"/>
                </a:solidFill>
              </a:rPr>
              <a:t>where term frequency of </a:t>
            </a:r>
            <a:r>
              <a:rPr lang="en-US" sz="2800" i="1" dirty="0" smtClean="0">
                <a:solidFill>
                  <a:schemeClr val="tx2"/>
                </a:solidFill>
              </a:rPr>
              <a:t>i</a:t>
            </a:r>
            <a:r>
              <a:rPr lang="en-US" sz="28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word in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is denoted </a:t>
            </a:r>
            <a:r>
              <a:rPr lang="en-US" sz="2800" dirty="0">
                <a:solidFill>
                  <a:schemeClr val="tx2"/>
                </a:solidFill>
              </a:rPr>
              <a:t>by 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i="1" baseline="-25000" dirty="0" smtClean="0">
                <a:solidFill>
                  <a:schemeClr val="tx2"/>
                </a:solidFill>
              </a:rPr>
              <a:t>ip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798513" lvl="2" indent="-3365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7" y="2785120"/>
            <a:ext cx="3028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32" y="5462736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Classification Results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56954" cy="43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556523" y="6089398"/>
            <a:ext cx="6046948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tx2"/>
                </a:solidFill>
              </a:rPr>
              <a:t>Classification results based on 10-fold cross validation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6" y="0"/>
            <a:ext cx="9149016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0816"/>
            <a:ext cx="4695825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57192"/>
            <a:ext cx="4695825" cy="762000"/>
          </a:xfrm>
          <a:prstGeom prst="rect">
            <a:avLst/>
          </a:prstGeom>
        </p:spPr>
      </p:pic>
      <p:sp>
        <p:nvSpPr>
          <p:cNvPr id="20" name="Footer Placeholder 3"/>
          <p:cNvSpPr txBox="1">
            <a:spLocks/>
          </p:cNvSpPr>
          <p:nvPr/>
        </p:nvSpPr>
        <p:spPr>
          <a:xfrm>
            <a:off x="0" y="6093296"/>
            <a:ext cx="9144000" cy="510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Tweets Source – http://www.wired.com/2013/09/gangs-of-social-media/all/</a:t>
            </a:r>
            <a:r>
              <a:rPr lang="en-US" sz="1000" dirty="0">
                <a:solidFill>
                  <a:schemeClr val="tx2"/>
                </a:solidFill>
              </a:rPr>
              <a:t/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Image Source </a:t>
            </a:r>
            <a:r>
              <a:rPr lang="en-US" sz="1000" dirty="0" smtClean="0">
                <a:solidFill>
                  <a:schemeClr val="tx2"/>
                </a:solidFill>
              </a:rPr>
              <a:t>– </a:t>
            </a:r>
            <a:r>
              <a:rPr lang="en-US" sz="1000" dirty="0">
                <a:solidFill>
                  <a:schemeClr val="tx2"/>
                </a:solidFill>
              </a:rPr>
              <a:t>http://www.7bucktees.com/shop/chi-raq-chiraq-version-2-t-shirt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*Example tweets shown above are public data reported in the cited news paper article. They are not part of our research dataset.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Results Interpretation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412776"/>
            <a:ext cx="8748464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Averaging the vector sum weighted by term frequency performs the best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Out of the five vector based operations on word embeddings</a:t>
            </a:r>
            <a:r>
              <a:rPr lang="en-US" sz="3200" dirty="0">
                <a:solidFill>
                  <a:schemeClr val="tx2"/>
                </a:solidFill>
              </a:rPr>
              <a:t>;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Four of them gave classifiers that beat baseline model(1)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Two of them performed as nearly equal or beat baseline model(2)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Results Interpretation 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56792"/>
            <a:ext cx="87484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Word vector (top 10) for BDK showed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Five were rival gangs of Black Disciples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Two were syntactic variations of BDK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Three were syntactic variations of GDK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2"/>
                </a:solidFill>
              </a:rPr>
              <a:t>Word vector (top 10) </a:t>
            </a:r>
            <a:r>
              <a:rPr lang="en-US" sz="3200" dirty="0" smtClean="0">
                <a:solidFill>
                  <a:schemeClr val="tx2"/>
                </a:solidFill>
              </a:rPr>
              <a:t>for GDK showed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Six were Gangster Disciple gangs where others have expressed their hatred towards them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2"/>
                </a:solidFill>
              </a:rPr>
              <a:t>Word vector (</a:t>
            </a:r>
            <a:r>
              <a:rPr lang="en-US" sz="3200" dirty="0">
                <a:solidFill>
                  <a:schemeClr val="tx2"/>
                </a:solidFill>
              </a:rPr>
              <a:t>top 10</a:t>
            </a:r>
            <a:r>
              <a:rPr lang="en-US" sz="3200" dirty="0" smtClean="0">
                <a:solidFill>
                  <a:schemeClr val="tx2"/>
                </a:solidFill>
              </a:rPr>
              <a:t>) </a:t>
            </a:r>
            <a:r>
              <a:rPr lang="en-US" sz="3200" dirty="0">
                <a:solidFill>
                  <a:schemeClr val="tx2"/>
                </a:solidFill>
              </a:rPr>
              <a:t>for CPDK </a:t>
            </a:r>
            <a:r>
              <a:rPr lang="en-US" sz="3200" dirty="0" smtClean="0">
                <a:solidFill>
                  <a:schemeClr val="tx2"/>
                </a:solidFill>
              </a:rPr>
              <a:t>showed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Other keywords showing hatred towards cops such as fuck12, fuckthelaw, fuk12 and gang names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Recap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56792"/>
            <a:ext cx="87484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Gang members are actively using Twitter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Discussed our approach to identify gang members on Twitter (</a:t>
            </a:r>
            <a:r>
              <a:rPr lang="en-US" sz="3200" dirty="0" smtClean="0">
                <a:solidFill>
                  <a:schemeClr val="bg1"/>
                </a:solidFill>
                <a:hlinkClick r:id="rId5"/>
              </a:rPr>
              <a:t>ASONAM 2016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What do they post on Twitter and what types of features could help to identify their profiles</a:t>
            </a:r>
          </a:p>
          <a:p>
            <a:pPr marL="808038" lvl="1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Discussed how word embeddings can be used to improve gang member Twitter profile identification (</a:t>
            </a:r>
            <a:r>
              <a:rPr lang="en-US" sz="3200" dirty="0" smtClean="0">
                <a:solidFill>
                  <a:schemeClr val="bg1"/>
                </a:solidFill>
                <a:hlinkClick r:id="rId6"/>
              </a:rPr>
              <a:t>SML@IJCAI 2016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 marL="1265238" lvl="2" indent="-3508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Looked at examples of interesting information that word embeddings can tell us about gangs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2"/>
            <a:ext cx="9143999" cy="567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Challenges and Future work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5555" y="1781888"/>
            <a:ext cx="7992888" cy="4472064"/>
          </a:xfrm>
        </p:spPr>
        <p:txBody>
          <a:bodyPr>
            <a:normAutofit/>
          </a:bodyPr>
          <a:lstStyle/>
          <a:p>
            <a:pPr marL="517525" indent="-465138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Build image recognition systems that can accurately identify images commonly posted by gang members</a:t>
            </a:r>
          </a:p>
          <a:p>
            <a:pPr marL="974725" lvl="1" indent="-465138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Guns, Drugs, Money, Gang Signs</a:t>
            </a:r>
          </a:p>
          <a:p>
            <a:pPr marL="517525" indent="-465138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Integrate slang dictionaries and use them to pre-train word embeddings </a:t>
            </a:r>
          </a:p>
          <a:p>
            <a:pPr marL="974725" lvl="1" indent="-465138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Hipwiki.com</a:t>
            </a:r>
          </a:p>
          <a:p>
            <a:pPr marL="517525" indent="-465138"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Utilize social networks of gang members to identify new gang members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87524" y="6383767"/>
            <a:ext cx="8568952" cy="149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Image Source </a:t>
            </a:r>
            <a:r>
              <a:rPr lang="en-US" sz="1000" dirty="0">
                <a:solidFill>
                  <a:schemeClr val="tx2"/>
                </a:solidFill>
              </a:rPr>
              <a:t>– http://i.ytimg.com/vi/dqyYvIqjuFI/maxresdefault.jpg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7" y="0"/>
            <a:ext cx="9160447" cy="68833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53285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Connect with me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hlinkClick r:id="rId4"/>
              </a:rPr>
              <a:t>sanjaya@knoesis.org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hlinkClick r:id="rId5"/>
              </a:rPr>
              <a:t>@sanjrockz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3200" b="1" dirty="0" smtClean="0">
                <a:solidFill>
                  <a:schemeClr val="bg1"/>
                </a:solidFill>
                <a:hlinkClick r:id="rId6"/>
              </a:rPr>
              <a:t>bit.do/sanjaya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1863"/>
            <a:ext cx="518735" cy="518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9" y="4362972"/>
            <a:ext cx="610903" cy="456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8" y="4851869"/>
            <a:ext cx="483135" cy="483135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287524" y="6383767"/>
            <a:ext cx="8568952" cy="149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Image Source </a:t>
            </a:r>
            <a:r>
              <a:rPr lang="en-US" sz="1000" dirty="0">
                <a:solidFill>
                  <a:schemeClr val="tx2"/>
                </a:solidFill>
              </a:rPr>
              <a:t>– http://www.pcb.its.dot.gov/standardstraining/mod08/ppt/m08ppt23.jpg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SML @ IJCAI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Wijeratne, Sanjaya et al. Word Embeddings to Enhance Twitter Gang Member Profile Identification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5016" y="-387424"/>
            <a:ext cx="9173574" cy="7253262"/>
            <a:chOff x="-5016" y="-387424"/>
            <a:chExt cx="9173574" cy="7253262"/>
          </a:xfrm>
        </p:grpSpPr>
        <p:pic>
          <p:nvPicPr>
            <p:cNvPr id="8" name="Picture 7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1" b="10100"/>
            <a:stretch/>
          </p:blipFill>
          <p:spPr>
            <a:xfrm>
              <a:off x="-5016" y="1212783"/>
              <a:ext cx="9173574" cy="5653055"/>
            </a:xfrm>
            <a:prstGeom prst="rect">
              <a:avLst/>
            </a:prstGeom>
          </p:spPr>
        </p:pic>
        <p:pic>
          <p:nvPicPr>
            <p:cNvPr id="10" name="Picture 9">
              <a:hlinkClick r:id="rId3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87424"/>
              <a:ext cx="9144000" cy="2140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0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References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52199"/>
            <a:ext cx="8640960" cy="506600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[1] D. U. Patton, “Gang violence, crime, and substance use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twitter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A snapshot of gang communications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Detroit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,” Society for Social Work and Research 19th Annual Conference: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Social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Behavioral Importance of Increased Longevity,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Jan 2015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[2]	C. Morselli and D.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Decary-Hetu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“Crime facilitation purposes of social networking sites: A review and analysis of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cyber banging phenomenon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,” Small Wars &amp; Insurgencies, vol. 24, no. 1, pp.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152–170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pPr marL="457200" indent="-457200" algn="just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[3]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S. Decker and D. Pyrooz, “Leaving the gang: Logging off and moving on.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Council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 foreign relations,” 2011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References 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52199"/>
            <a:ext cx="8640960" cy="506600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[4] 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C. Pyrooz, S. H. Decker, and R. K. Moule Jr, “Criminal and routine activities in online settings: Gangs, offenders, and the internet,” Justice Quarterly, no. ahead-of-print, pp. 1–29,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</a:p>
          <a:p>
            <a:pPr marL="461963" indent="-461963" algn="just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5] 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Wijeratne, D. Doran, A. Sheth, and J. L.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Dustin,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Analyzing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the social media footprint of street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gangs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”,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Proc. of IEEE ISI,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2015,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pages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91–96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May 2015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61963" indent="-461963" algn="just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6]	L. Balasuriya, S. Wijeratne, D. Doran, and A.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Sheth,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Finding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street gang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members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twitter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”,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2016 IEEE/ACM International Conference on Advances in Social Networks Analysis and Mining (ASONAM 2016). San Francisco, CA, USA;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2016 (To Appear).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References Cont.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52199"/>
            <a:ext cx="8640960" cy="5066006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[7]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Wijeratne,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Balasuriya,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Doran,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A. Sheth,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Word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Embeddings to Enhance Twitter Gang Member Profile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Identification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”,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IJCAI Workshop on Semantic Machine Learning (SML 2016). New York City, NY: CEUR-WS; 2016.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2"/>
            <a:ext cx="9144000" cy="56612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What does gang related research tell us?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1520" y="1841477"/>
            <a:ext cx="8383760" cy="1829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“Gangs </a:t>
            </a:r>
            <a:r>
              <a:rPr lang="en-US" dirty="0">
                <a:solidFill>
                  <a:schemeClr val="bg1"/>
                </a:solidFill>
              </a:rPr>
              <a:t>use social media mainly to post videos depicting their illegal </a:t>
            </a:r>
            <a:r>
              <a:rPr lang="en-US" dirty="0" smtClean="0">
                <a:solidFill>
                  <a:schemeClr val="bg1"/>
                </a:solidFill>
              </a:rPr>
              <a:t>behaviors, </a:t>
            </a:r>
            <a:r>
              <a:rPr lang="en-US" dirty="0">
                <a:solidFill>
                  <a:schemeClr val="bg1"/>
                </a:solidFill>
              </a:rPr>
              <a:t>watch videos, threaten rival gangs and their members, display firearms and money from drug sales</a:t>
            </a:r>
            <a:r>
              <a:rPr lang="en-US" dirty="0" smtClean="0">
                <a:solidFill>
                  <a:schemeClr val="bg1"/>
                </a:solidFill>
              </a:rPr>
              <a:t>” [Patton 2015, Morselli 2013]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64196" y="4107722"/>
            <a:ext cx="7828284" cy="21996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Studies have shown,</a:t>
            </a:r>
          </a:p>
          <a:p>
            <a:pPr marL="808038" lvl="1" indent="-350838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82% of gang members had used the Internet and 71% of them had used social media [Decker 2011]</a:t>
            </a:r>
            <a:endParaRPr lang="en-US" dirty="0">
              <a:solidFill>
                <a:schemeClr val="bg1"/>
              </a:solidFill>
            </a:endParaRPr>
          </a:p>
          <a:p>
            <a:pPr marL="808038" lvl="1" indent="-350838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45% of gang members have participated in online offensive activities and 8% of them have recruited new members online [Pyrooz 2013]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383945"/>
            <a:ext cx="9144000" cy="219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Image Source – http</a:t>
            </a:r>
            <a:r>
              <a:rPr lang="en-US" sz="1000" dirty="0">
                <a:solidFill>
                  <a:schemeClr val="tx2"/>
                </a:solidFill>
              </a:rPr>
              <a:t>://www.sciencenutshell.com/wp-content/uploads/2014/12/o-GANG-VIOLENCE-facebook.jpg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2"/>
            <a:ext cx="9144000" cy="56460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There are other spectators too…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12" y="1555157"/>
            <a:ext cx="3000375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46" y="4103556"/>
            <a:ext cx="1770428" cy="1834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45" y="4103556"/>
            <a:ext cx="1764708" cy="1834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4108260"/>
            <a:ext cx="1770428" cy="1834914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/>
        </p:nvSpPr>
        <p:spPr>
          <a:xfrm>
            <a:off x="325252" y="6160344"/>
            <a:ext cx="8493496" cy="297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Source – http</a:t>
            </a:r>
            <a:r>
              <a:rPr lang="en-US" sz="1000" dirty="0">
                <a:solidFill>
                  <a:schemeClr val="bg1"/>
                </a:solidFill>
              </a:rPr>
              <a:t>://www.lexisnexis.com/risk/downloads/whitepaper/2014-social-media-use-in-law-enforcement.pdf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87524" y="6383767"/>
            <a:ext cx="8568952" cy="149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Image Source </a:t>
            </a:r>
            <a:r>
              <a:rPr lang="en-US" sz="1000" dirty="0">
                <a:solidFill>
                  <a:schemeClr val="tx2"/>
                </a:solidFill>
              </a:rPr>
              <a:t>– http://www.officialpsds.com/images/stocks/crime-scene-stock1016.jpg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2"/>
            <a:ext cx="9144000" cy="56460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But there’s a problem…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87524" y="6463846"/>
            <a:ext cx="8568952" cy="149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Image Source </a:t>
            </a:r>
            <a:r>
              <a:rPr lang="en-US" sz="1000" dirty="0">
                <a:solidFill>
                  <a:schemeClr val="tx2"/>
                </a:solidFill>
              </a:rPr>
              <a:t>– http://www.officialpsds.com/images/stocks/crime-scene-stock1016.jpg</a:t>
            </a:r>
            <a:endParaRPr lang="en-US" sz="10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564904"/>
            <a:ext cx="4032448" cy="2726340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0" y="6309320"/>
            <a:ext cx="9144000" cy="178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Source – http</a:t>
            </a:r>
            <a:r>
              <a:rPr lang="en-US" sz="1000" dirty="0">
                <a:solidFill>
                  <a:schemeClr val="bg1"/>
                </a:solidFill>
              </a:rPr>
              <a:t>://www.lexisnexis.com/risk/downloads/whitepaper/2014-social-media-use-in-law-enforcement.pdf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Architecture of Our Platform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" y="1528379"/>
            <a:ext cx="8004679" cy="4564917"/>
          </a:xfr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25252" y="6194332"/>
            <a:ext cx="8493496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Wijeratne, Sanjaya et al. "</a:t>
            </a:r>
            <a:r>
              <a:rPr lang="en-US" dirty="0">
                <a:solidFill>
                  <a:schemeClr val="tx2"/>
                </a:solidFill>
                <a:hlinkClick r:id="rId4"/>
              </a:rPr>
              <a:t>Analyzing the Social Media Footprint of Street Gangs</a:t>
            </a:r>
            <a:r>
              <a:rPr lang="en-US" dirty="0">
                <a:solidFill>
                  <a:schemeClr val="tx2"/>
                </a:solidFill>
              </a:rPr>
              <a:t>" in IEEE ISI 2015, doi: 10.1109/ISI.2015.7165945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051103" y="6520258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2766976"/>
            <a:ext cx="9144000" cy="1212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Finding Street Gang Members on Twitter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0" y="6420733"/>
            <a:ext cx="9144000" cy="2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Image Source – http://www.sciencenutshell.com/wp-content/uploads/2014/12/o-GANG-VIOLENCE-facebook.jpg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021288"/>
            <a:ext cx="9144000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Balasuriya, Lakshika et al. “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Finding Street Gang Members on Twitter</a:t>
            </a:r>
            <a:r>
              <a:rPr lang="en-US" dirty="0">
                <a:solidFill>
                  <a:schemeClr val="bg1"/>
                </a:solidFill>
              </a:rPr>
              <a:t>”, In </a:t>
            </a:r>
            <a:r>
              <a:rPr lang="en-US" dirty="0" smtClean="0">
                <a:solidFill>
                  <a:schemeClr val="bg1"/>
                </a:solidFill>
              </a:rPr>
              <a:t>IEEE/ACM ASONAM 2016 (To Appear)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51104" y="6520259"/>
            <a:ext cx="2057400" cy="365125"/>
          </a:xfrm>
        </p:spPr>
        <p:txBody>
          <a:bodyPr/>
          <a:lstStyle/>
          <a:p>
            <a:fld id="{E20EC3FF-68E7-433F-BCD3-5159136A4F9C}" type="slidenum">
              <a:rPr lang="en-US" smtClean="0">
                <a:solidFill>
                  <a:schemeClr val="tx2"/>
                </a:solidFill>
              </a:r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9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28600"/>
            <a:r>
              <a:rPr lang="en-US" b="1" dirty="0" smtClean="0">
                <a:solidFill>
                  <a:schemeClr val="bg1"/>
                </a:solidFill>
                <a:latin typeface="+mn-lt"/>
              </a:rPr>
              <a:t>Data Collection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016" y="6518205"/>
            <a:ext cx="9149016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Finding Street Gang Members on Twitter – Sanjaya Wijeratne </a:t>
            </a:r>
            <a:r>
              <a:rPr lang="en-US" dirty="0">
                <a:solidFill>
                  <a:schemeClr val="tx2"/>
                </a:solidFill>
              </a:rPr>
              <a:t>– Big Data Surveillance Analytics Mini </a:t>
            </a:r>
            <a:r>
              <a:rPr lang="en-US" dirty="0" smtClean="0">
                <a:solidFill>
                  <a:schemeClr val="tx2"/>
                </a:solidFill>
              </a:rPr>
              <a:t>Conference, WSU, 2016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Shape 155" descr="Gang Member Profile Identific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42" y="1916832"/>
            <a:ext cx="8178922" cy="4232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ular Callout 1"/>
          <p:cNvSpPr/>
          <p:nvPr/>
        </p:nvSpPr>
        <p:spPr>
          <a:xfrm>
            <a:off x="755576" y="1340768"/>
            <a:ext cx="2304256" cy="576064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FreeDaGuys, RIPDaGuys, FreeMyNigga, FuckDaOpps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242315"/>
            <a:ext cx="9144000" cy="365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Gang Member Dataset Creation</a:t>
            </a:r>
          </a:p>
        </p:txBody>
      </p:sp>
    </p:spTree>
    <p:extLst>
      <p:ext uri="{BB962C8B-B14F-4D97-AF65-F5344CB8AC3E}">
        <p14:creationId xmlns:p14="http://schemas.microsoft.com/office/powerpoint/2010/main" val="37473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18416</TotalTime>
  <Words>2493</Words>
  <Application>Microsoft Office PowerPoint</Application>
  <PresentationFormat>Letter Paper (8.5x11 in)</PresentationFormat>
  <Paragraphs>361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What does gang related research tell us?</vt:lpstr>
      <vt:lpstr>There are other spectators too…</vt:lpstr>
      <vt:lpstr>But there’s a problem…</vt:lpstr>
      <vt:lpstr>Architecture of Our Platform</vt:lpstr>
      <vt:lpstr>Finding Street Gang Members on Twitter</vt:lpstr>
      <vt:lpstr>Data Collection</vt:lpstr>
      <vt:lpstr>Gang Member Dataset</vt:lpstr>
      <vt:lpstr>Data Analysis – Tweets</vt:lpstr>
      <vt:lpstr>Data Analysis  – Profile Descriptions</vt:lpstr>
      <vt:lpstr>Data Analysis – Emoji </vt:lpstr>
      <vt:lpstr>Data Analysis – Emoji Cont.</vt:lpstr>
      <vt:lpstr>Data Analysis – YouTube Links </vt:lpstr>
      <vt:lpstr>Data Analysis – Profile Images </vt:lpstr>
      <vt:lpstr>Data Analysis – Profile Images Cont.</vt:lpstr>
      <vt:lpstr>Classification Approach</vt:lpstr>
      <vt:lpstr>Classification Results </vt:lpstr>
      <vt:lpstr>Our Classifier in Action</vt:lpstr>
      <vt:lpstr>Our Classifier in Action Cont.</vt:lpstr>
      <vt:lpstr>Enhance Twitter Gang Member Profile Identification using Word Embeddings</vt:lpstr>
      <vt:lpstr>Gang Member Dataset </vt:lpstr>
      <vt:lpstr>Classification Approach </vt:lpstr>
      <vt:lpstr>Classification Approach Cont. </vt:lpstr>
      <vt:lpstr>Representing Training Examples </vt:lpstr>
      <vt:lpstr>Representing Training Examples Cont.</vt:lpstr>
      <vt:lpstr>Representing Training Examples Cont.</vt:lpstr>
      <vt:lpstr>Classification Results </vt:lpstr>
      <vt:lpstr>Results Interpretation</vt:lpstr>
      <vt:lpstr>Results Interpretation Cont.</vt:lpstr>
      <vt:lpstr>Recap</vt:lpstr>
      <vt:lpstr>Challenges and Future work</vt:lpstr>
      <vt:lpstr>PowerPoint Presentation</vt:lpstr>
      <vt:lpstr>PowerPoint Presentation</vt:lpstr>
      <vt:lpstr>References</vt:lpstr>
      <vt:lpstr>References Cont.</vt:lpstr>
      <vt:lpstr>References Cont.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 Wijeratne</dc:creator>
  <cp:lastModifiedBy>knoesis</cp:lastModifiedBy>
  <cp:revision>340</cp:revision>
  <dcterms:created xsi:type="dcterms:W3CDTF">2015-05-21T19:35:45Z</dcterms:created>
  <dcterms:modified xsi:type="dcterms:W3CDTF">2016-07-22T17:29:55Z</dcterms:modified>
</cp:coreProperties>
</file>