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94" r:id="rId6"/>
    <p:sldId id="295" r:id="rId7"/>
    <p:sldId id="300" r:id="rId8"/>
    <p:sldId id="299" r:id="rId9"/>
    <p:sldId id="301" r:id="rId10"/>
    <p:sldId id="302" r:id="rId11"/>
    <p:sldId id="296" r:id="rId12"/>
    <p:sldId id="29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21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3868-69B1-49D4-AC12-72EBE554F52A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786C-A293-4201-B9C0-D0C5BE35C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786C-A293-4201-B9C0-D0C5BE35C3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4FF61A-096B-4ACC-9047-613DE7167064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9783-A5DD-49F7-92FF-1871D119E57E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348-74BF-44B1-84CD-0D4D3D31186D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12BD-51E1-437C-A0D0-E2E887370D9A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93F7-F63D-4FAB-9C50-ED9929F6F703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1D91-F438-46DF-A32B-FB52C76F8BBD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AB03-E250-4387-8B3C-9E42EECCE70C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DF5D-E689-472C-BC94-5BE32A3F0629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6424-E59A-4C5D-B6D2-C0D70A2558E5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27ED-A3A2-42F2-9D3C-AD26E709CEA1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AD8-8288-404A-9459-8A274170FCB1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23D6-372A-4D6F-88AE-B5725F2A5329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E645-F1A4-4824-9539-C88415E5AF9F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25E-FA51-4380-90D9-FC52469EBB7F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B73D-B680-47CD-B2C3-E78687C23558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EE0E-B558-46EB-9D93-461202666F38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53F-683B-40AA-8AF9-C87935C56215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6D926-8CAD-420B-9CAE-05AE90F77374}" type="datetime1">
              <a:rPr lang="en-US" smtClean="0"/>
              <a:t>10/26/2013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jeratne.2@wrigh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noesis.org/researchers/sanjay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jeratne.2@wrigh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sql/sql_intro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CS 1150 </a:t>
            </a:r>
            <a:r>
              <a:rPr lang="en-US" sz="4000" dirty="0" smtClean="0"/>
              <a:t>– Lab </a:t>
            </a:r>
            <a:r>
              <a:rPr lang="en-US" sz="4000" dirty="0" smtClean="0"/>
              <a:t>#12B </a:t>
            </a:r>
            <a:r>
              <a:rPr lang="en-US" sz="4000" dirty="0" smtClean="0"/>
              <a:t>– </a:t>
            </a:r>
            <a:r>
              <a:rPr lang="en-US" sz="4000" dirty="0" smtClean="0"/>
              <a:t>Databases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 – Sanjaya Wijeratne</a:t>
            </a:r>
          </a:p>
          <a:p>
            <a:r>
              <a:rPr lang="en-US" dirty="0" smtClean="0"/>
              <a:t>E-mail – </a:t>
            </a:r>
            <a:r>
              <a:rPr lang="en-US" dirty="0" smtClean="0">
                <a:hlinkClick r:id="rId3"/>
              </a:rPr>
              <a:t>wijeratne.2@wright.edu</a:t>
            </a:r>
            <a:endParaRPr lang="en-US" dirty="0"/>
          </a:p>
          <a:p>
            <a:r>
              <a:rPr lang="en-US" dirty="0" smtClean="0"/>
              <a:t>Web Page - </a:t>
            </a:r>
            <a:r>
              <a:rPr lang="en-US" dirty="0">
                <a:hlinkClick r:id="rId4"/>
              </a:rPr>
              <a:t>http://knoesis.org/researchers/sanjaya/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6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1" y="982132"/>
            <a:ext cx="10816045" cy="1303867"/>
          </a:xfrm>
        </p:spPr>
        <p:txBody>
          <a:bodyPr/>
          <a:lstStyle/>
          <a:p>
            <a:r>
              <a:rPr lang="en-US" dirty="0" smtClean="0"/>
              <a:t>SELECT Records from Multiple Tables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80606" y="2534196"/>
            <a:ext cx="9315990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Table_name_1.Column_name_1, Table_name_2.Column_name_2 from Table_name_1, Table_name_2 where criteria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33207"/>
              </p:ext>
            </p:extLst>
          </p:nvPr>
        </p:nvGraphicFramePr>
        <p:xfrm>
          <a:off x="1672045" y="3162418"/>
          <a:ext cx="86296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9817"/>
                <a:gridCol w="2615977"/>
                <a:gridCol w="1319349"/>
                <a:gridCol w="1371600"/>
                <a:gridCol w="2032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DirectorID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DirectorName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Alfonso Cuarón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of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Zack Snyder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War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 Forster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Hangover Part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Phillips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5"/>
          <p:cNvSpPr txBox="1">
            <a:spLocks/>
          </p:cNvSpPr>
          <p:nvPr/>
        </p:nvSpPr>
        <p:spPr>
          <a:xfrm>
            <a:off x="1580606" y="5097906"/>
            <a:ext cx="9457508" cy="1028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Answer –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Movie.MovieName, Director.DirectorName from Movie, Director where Movie.MovieID 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.MovieID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9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SQL Applet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93" y="2515113"/>
            <a:ext cx="6068213" cy="34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9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Database Queries (Database Select Statements) </a:t>
            </a:r>
            <a:r>
              <a:rPr lang="en-US" sz="3000" dirty="0" smtClean="0"/>
              <a:t>Slides by Ms. Karen Meyer discussed in Class</a:t>
            </a:r>
          </a:p>
          <a:p>
            <a:r>
              <a:rPr lang="en-US" sz="3000" dirty="0"/>
              <a:t>Chapter </a:t>
            </a:r>
            <a:r>
              <a:rPr lang="en-US" sz="3000" dirty="0" smtClean="0"/>
              <a:t>12</a:t>
            </a:r>
            <a:r>
              <a:rPr lang="en-US" sz="3000" dirty="0" smtClean="0"/>
              <a:t> </a:t>
            </a:r>
            <a:r>
              <a:rPr lang="en-US" sz="3000" dirty="0"/>
              <a:t>of Course Text Book – </a:t>
            </a:r>
            <a:r>
              <a:rPr lang="en-US" sz="3000" dirty="0" smtClean="0"/>
              <a:t>Information Systems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5191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800" dirty="0" smtClean="0"/>
              <a:t>If you have questions, please raise your hand, Colin or myself will come to help you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4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Labs, Office Hours Laboratory </a:t>
            </a:r>
            <a:r>
              <a:rPr lang="en-US" dirty="0"/>
              <a:t>Polices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 Hours</a:t>
            </a:r>
          </a:p>
          <a:p>
            <a:pPr lvl="1"/>
            <a:r>
              <a:rPr lang="en-US" dirty="0" smtClean="0"/>
              <a:t> 2:30 PM </a:t>
            </a:r>
            <a:r>
              <a:rPr lang="en-US" dirty="0"/>
              <a:t>- 4:20 </a:t>
            </a:r>
            <a:r>
              <a:rPr lang="en-US" dirty="0" smtClean="0"/>
              <a:t>PM, </a:t>
            </a:r>
            <a:r>
              <a:rPr lang="en-US" dirty="0"/>
              <a:t>Monday and Friday at Room 320 - </a:t>
            </a:r>
            <a:r>
              <a:rPr lang="en-US" dirty="0" err="1"/>
              <a:t>Oelman</a:t>
            </a:r>
            <a:r>
              <a:rPr lang="en-US" dirty="0"/>
              <a:t> </a:t>
            </a:r>
            <a:r>
              <a:rPr lang="en-US" dirty="0" smtClean="0"/>
              <a:t>Hall</a:t>
            </a:r>
          </a:p>
          <a:p>
            <a:r>
              <a:rPr lang="en-US" dirty="0" smtClean="0"/>
              <a:t>TA Office Hours</a:t>
            </a:r>
          </a:p>
          <a:p>
            <a:pPr lvl="1"/>
            <a:r>
              <a:rPr lang="en-US" dirty="0"/>
              <a:t>4:40 </a:t>
            </a:r>
            <a:r>
              <a:rPr lang="en-US" dirty="0" smtClean="0"/>
              <a:t>PM </a:t>
            </a:r>
            <a:r>
              <a:rPr lang="en-US" dirty="0"/>
              <a:t>- 5:40 </a:t>
            </a:r>
            <a:r>
              <a:rPr lang="en-US" dirty="0" smtClean="0"/>
              <a:t>PM, </a:t>
            </a:r>
            <a:r>
              <a:rPr lang="en-US" dirty="0"/>
              <a:t>Monday and Friday at Room 316 - Russ Engineer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By appointment – Please email to </a:t>
            </a:r>
            <a:r>
              <a:rPr lang="en-US" dirty="0">
                <a:hlinkClick r:id="rId2"/>
              </a:rPr>
              <a:t>wijeratne.2@wright.edu</a:t>
            </a:r>
            <a:endParaRPr lang="en-US" dirty="0"/>
          </a:p>
          <a:p>
            <a:r>
              <a:rPr lang="en-US" dirty="0" smtClean="0"/>
              <a:t>Refer </a:t>
            </a:r>
            <a:r>
              <a:rPr lang="en-US" dirty="0"/>
              <a:t>to CS 1150 </a:t>
            </a:r>
            <a:r>
              <a:rPr lang="en-US" dirty="0" smtClean="0"/>
              <a:t>Course Syllabus for Class and Laboratory Policies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Zero </a:t>
            </a:r>
            <a:r>
              <a:rPr lang="en-US" b="1" dirty="0">
                <a:solidFill>
                  <a:srgbClr val="FF0000"/>
                </a:solidFill>
              </a:rPr>
              <a:t>tolerance policy for </a:t>
            </a:r>
            <a:r>
              <a:rPr lang="en-US" b="1" dirty="0" smtClean="0">
                <a:solidFill>
                  <a:srgbClr val="FF0000"/>
                </a:solidFill>
              </a:rPr>
              <a:t>Academic Misconduct – All parties will get 0% marks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12B </a:t>
            </a:r>
            <a:r>
              <a:rPr lang="es-ES" dirty="0"/>
              <a:t>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 </a:t>
            </a:r>
            <a:r>
              <a:rPr lang="en-US" dirty="0" smtClean="0"/>
              <a:t>12B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8832"/>
            <a:ext cx="9601198" cy="3589868"/>
          </a:xfrm>
        </p:spPr>
        <p:txBody>
          <a:bodyPr>
            <a:normAutofit/>
          </a:bodyPr>
          <a:lstStyle/>
          <a:p>
            <a:r>
              <a:rPr lang="en-US" sz="3200" dirty="0"/>
              <a:t>Write simple SQL queries using </a:t>
            </a:r>
            <a:r>
              <a:rPr lang="en-US" sz="3200" dirty="0" smtClean="0"/>
              <a:t>“Simple SQL” applet</a:t>
            </a:r>
            <a:endParaRPr lang="en-US" sz="3200" dirty="0" smtClean="0"/>
          </a:p>
          <a:p>
            <a:r>
              <a:rPr lang="en-US" sz="3200" b="1" dirty="0" smtClean="0"/>
              <a:t>Answer all questions in Exercises </a:t>
            </a:r>
            <a:r>
              <a:rPr lang="en-US" sz="3200" b="1" dirty="0" smtClean="0"/>
              <a:t>1, 2, </a:t>
            </a:r>
            <a:r>
              <a:rPr lang="en-US" sz="3200" b="1" dirty="0" smtClean="0"/>
              <a:t>3 and answer up to 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question in Exercise 4.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Lab #12B </a:t>
            </a:r>
            <a:r>
              <a:rPr lang="en-US" sz="3200" b="1" dirty="0">
                <a:solidFill>
                  <a:srgbClr val="FF0000"/>
                </a:solidFill>
              </a:rPr>
              <a:t>Due Date - </a:t>
            </a:r>
            <a:r>
              <a:rPr lang="en-US" sz="3200" b="1" dirty="0" smtClean="0">
                <a:solidFill>
                  <a:srgbClr val="FF0000"/>
                </a:solidFill>
              </a:rPr>
              <a:t>Nov 04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2013 </a:t>
            </a:r>
            <a:r>
              <a:rPr lang="en-US" sz="3200" b="1" dirty="0" smtClean="0">
                <a:solidFill>
                  <a:srgbClr val="FF0000"/>
                </a:solidFill>
              </a:rPr>
              <a:t>12:30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6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Lab # </a:t>
            </a:r>
            <a:r>
              <a:rPr lang="en-US" dirty="0"/>
              <a:t>12B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7899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Hard copy (Preferred)</a:t>
            </a:r>
          </a:p>
          <a:p>
            <a:pPr lvl="1"/>
            <a:r>
              <a:rPr lang="en-US" dirty="0" smtClean="0"/>
              <a:t>When you complete, hand it over to me</a:t>
            </a:r>
          </a:p>
          <a:p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Go to Pilot Course Page and Use Dropbox Submission Link to upload your files</a:t>
            </a:r>
          </a:p>
          <a:p>
            <a:r>
              <a:rPr lang="en-US" dirty="0" smtClean="0"/>
              <a:t>My Mailbox at CS Department </a:t>
            </a:r>
          </a:p>
          <a:p>
            <a:pPr lvl="1"/>
            <a:r>
              <a:rPr lang="en-US" dirty="0" smtClean="0"/>
              <a:t>Go to CS Department Front Desk and ask them to put your assignment into my mailbox – Please write my name on your assignment (</a:t>
            </a:r>
            <a:r>
              <a:rPr lang="en-US" b="1" dirty="0" smtClean="0">
                <a:solidFill>
                  <a:srgbClr val="FF0000"/>
                </a:solidFill>
              </a:rPr>
              <a:t>TA – CS 1150 – Sanjaya Wijeratne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91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Standard language </a:t>
            </a:r>
            <a:r>
              <a:rPr lang="en-US" sz="3000" dirty="0"/>
              <a:t>for accessing and manipulating databases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What can we do with SQL?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new </a:t>
            </a:r>
            <a:r>
              <a:rPr lang="en-US" sz="2400" dirty="0" smtClean="0"/>
              <a:t>databases and tables</a:t>
            </a:r>
          </a:p>
          <a:p>
            <a:pPr lvl="1"/>
            <a:r>
              <a:rPr lang="en-US" sz="2400" dirty="0" smtClean="0"/>
              <a:t>Execute </a:t>
            </a:r>
            <a:r>
              <a:rPr lang="en-US" sz="2400" dirty="0"/>
              <a:t>queries against a database</a:t>
            </a:r>
          </a:p>
          <a:p>
            <a:pPr lvl="1"/>
            <a:r>
              <a:rPr lang="en-US" sz="2400" dirty="0" smtClean="0"/>
              <a:t>Retrieve </a:t>
            </a:r>
            <a:r>
              <a:rPr lang="en-US" sz="2400" dirty="0"/>
              <a:t>data from a database</a:t>
            </a:r>
          </a:p>
          <a:p>
            <a:pPr lvl="1"/>
            <a:r>
              <a:rPr lang="en-US" sz="2400" dirty="0" smtClean="0"/>
              <a:t>Insert, update, </a:t>
            </a:r>
            <a:r>
              <a:rPr lang="en-US" sz="2400" dirty="0"/>
              <a:t>delete</a:t>
            </a:r>
            <a:r>
              <a:rPr lang="en-US" sz="2400" dirty="0" smtClean="0"/>
              <a:t> </a:t>
            </a:r>
            <a:r>
              <a:rPr lang="en-US" sz="2400" dirty="0"/>
              <a:t>records in a </a:t>
            </a:r>
            <a:r>
              <a:rPr lang="en-US" sz="2400" dirty="0" smtClean="0"/>
              <a:t>database and many more</a:t>
            </a:r>
            <a:endParaRPr lang="en-US" sz="24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791325" y="5969000"/>
            <a:ext cx="38893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Source – </a:t>
            </a:r>
            <a:r>
              <a:rPr lang="en-US" sz="1200" dirty="0">
                <a:hlinkClick r:id="rId2"/>
              </a:rPr>
              <a:t>http://www.w3schools.com/sql/sql_intro.asp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31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SELECT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493068"/>
            <a:ext cx="9601196" cy="66959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SQL </a:t>
            </a:r>
            <a:r>
              <a:rPr lang="en-US" sz="3000" b="1" dirty="0" smtClean="0">
                <a:solidFill>
                  <a:srgbClr val="FF0000"/>
                </a:solidFill>
              </a:rPr>
              <a:t>select</a:t>
            </a:r>
            <a:r>
              <a:rPr lang="en-US" sz="3000" dirty="0" smtClean="0"/>
              <a:t> statement is used to extracts </a:t>
            </a:r>
            <a:r>
              <a:rPr lang="en-US" sz="3000" dirty="0"/>
              <a:t>data from a </a:t>
            </a:r>
            <a:r>
              <a:rPr lang="en-US" sz="3000" dirty="0" smtClean="0"/>
              <a:t>table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80606" y="3162662"/>
            <a:ext cx="9315990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Column_name_1, Column_name_2 from Table_name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61857"/>
              </p:ext>
            </p:extLst>
          </p:nvPr>
        </p:nvGraphicFramePr>
        <p:xfrm>
          <a:off x="1587862" y="3928536"/>
          <a:ext cx="5061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49"/>
                <a:gridCol w="2246812"/>
                <a:gridCol w="1698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of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War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Hangover Part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6862852" y="3936760"/>
            <a:ext cx="4156165" cy="844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  <a:cs typeface="Courier New" panose="02070309020205020404" pitchFamily="49" charset="0"/>
              </a:rPr>
              <a:t>Question – 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Select all movie names from table Movie</a:t>
            </a:r>
            <a:endParaRPr lang="en-US" b="1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862851" y="4941151"/>
            <a:ext cx="4033745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Answer –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MovieName from Movie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6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all (*) Records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493068"/>
            <a:ext cx="9601196" cy="66959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select *</a:t>
            </a:r>
            <a:r>
              <a:rPr lang="en-US" sz="3000" dirty="0" smtClean="0"/>
              <a:t> is used to extract all </a:t>
            </a:r>
            <a:r>
              <a:rPr lang="en-US" sz="3000" dirty="0"/>
              <a:t>data from a </a:t>
            </a:r>
            <a:r>
              <a:rPr lang="en-US" sz="3000" dirty="0" smtClean="0"/>
              <a:t>table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80606" y="3162662"/>
            <a:ext cx="9315990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from Table_name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87862" y="3928536"/>
          <a:ext cx="5061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49"/>
                <a:gridCol w="2246812"/>
                <a:gridCol w="1698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of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War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Hangover Part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6862852" y="3936759"/>
            <a:ext cx="4156165" cy="115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  <a:cs typeface="Courier New" panose="02070309020205020404" pitchFamily="49" charset="0"/>
              </a:rPr>
              <a:t>Question – 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Select all records (rows, tuples) from table Movie</a:t>
            </a:r>
            <a:endParaRPr lang="en-US" b="1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862851" y="5189348"/>
            <a:ext cx="4033745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Answer –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Movie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45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Statement with WHERE Clause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493067"/>
            <a:ext cx="9723616" cy="100439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SQL </a:t>
            </a:r>
            <a:r>
              <a:rPr lang="en-US" sz="3000" b="1" dirty="0" smtClean="0">
                <a:solidFill>
                  <a:srgbClr val="FF0000"/>
                </a:solidFill>
              </a:rPr>
              <a:t>where</a:t>
            </a:r>
            <a:r>
              <a:rPr lang="en-US" sz="3000" dirty="0" smtClean="0"/>
              <a:t> </a:t>
            </a:r>
            <a:r>
              <a:rPr lang="en-US" sz="3000" dirty="0"/>
              <a:t>clause is used to extract only those records that fulfill a specified criterion.</a:t>
            </a:r>
            <a:endParaRPr lang="en-US" sz="3000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67543" y="3395375"/>
            <a:ext cx="9329053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Column_name_1, Column_name_2 from Table_name where criteria </a:t>
            </a:r>
            <a:endParaRPr lang="en-US" sz="3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77129"/>
              </p:ext>
            </p:extLst>
          </p:nvPr>
        </p:nvGraphicFramePr>
        <p:xfrm>
          <a:off x="1587862" y="4085292"/>
          <a:ext cx="5061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49"/>
                <a:gridCol w="2246812"/>
                <a:gridCol w="1698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of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War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Hangover Part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6862852" y="4093516"/>
            <a:ext cx="4156165" cy="669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latin typeface="+mj-lt"/>
                <a:cs typeface="Courier New" panose="02070309020205020404" pitchFamily="49" charset="0"/>
              </a:rPr>
              <a:t>Question – </a:t>
            </a:r>
            <a:r>
              <a:rPr lang="en-US" sz="3000" b="1" dirty="0" smtClean="0">
                <a:latin typeface="+mj-lt"/>
                <a:cs typeface="Courier New" panose="02070309020205020404" pitchFamily="49" charset="0"/>
              </a:rPr>
              <a:t>Select all movie names with a PG-13 Rating</a:t>
            </a:r>
            <a:endParaRPr lang="en-US" sz="3000" b="1" dirty="0" smtClean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862851" y="5097906"/>
            <a:ext cx="4156166" cy="871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Answer –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MovieName from Movie where Rating = “PG-13”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Records from Multiple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 1150 – Lab 12B – Databases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87750"/>
              </p:ext>
            </p:extLst>
          </p:nvPr>
        </p:nvGraphicFramePr>
        <p:xfrm>
          <a:off x="1418045" y="3275395"/>
          <a:ext cx="5061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49"/>
                <a:gridCol w="2246812"/>
                <a:gridCol w="1698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of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War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Hangover Part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53736"/>
              </p:ext>
            </p:extLst>
          </p:nvPr>
        </p:nvGraphicFramePr>
        <p:xfrm>
          <a:off x="6664961" y="3257978"/>
          <a:ext cx="416414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2570"/>
                <a:gridCol w="1097280"/>
                <a:gridCol w="17242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DirectorID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MovieID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DirectorName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Alfonso Cuarón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Zack Snyder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 Forster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Todd Phillips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5"/>
          <p:cNvSpPr txBox="1">
            <a:spLocks/>
          </p:cNvSpPr>
          <p:nvPr/>
        </p:nvSpPr>
        <p:spPr>
          <a:xfrm>
            <a:off x="1295401" y="5291179"/>
            <a:ext cx="9115197" cy="743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  <a:cs typeface="Courier New" panose="02070309020205020404" pitchFamily="49" charset="0"/>
              </a:rPr>
              <a:t>Question – 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Select movie names and their directors</a:t>
            </a:r>
            <a:endParaRPr lang="en-US" b="1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1295401" y="2493068"/>
            <a:ext cx="9723616" cy="6028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Often you will need more than one table to query at once</a:t>
            </a:r>
          </a:p>
        </p:txBody>
      </p:sp>
    </p:spTree>
    <p:extLst>
      <p:ext uri="{BB962C8B-B14F-4D97-AF65-F5344CB8AC3E}">
        <p14:creationId xmlns:p14="http://schemas.microsoft.com/office/powerpoint/2010/main" val="2913544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6450</TotalTime>
  <Words>737</Words>
  <Application>Microsoft Office PowerPoint</Application>
  <PresentationFormat>Widescreen</PresentationFormat>
  <Paragraphs>184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Garamond</vt:lpstr>
      <vt:lpstr>Organic</vt:lpstr>
      <vt:lpstr>CS 1150 – Lab #12B – Databases</vt:lpstr>
      <vt:lpstr>TA Labs, Office Hours Laboratory Polices</vt:lpstr>
      <vt:lpstr>Lab # 12B Overview</vt:lpstr>
      <vt:lpstr>How to Submit Lab # 12B </vt:lpstr>
      <vt:lpstr>Introduction to SQL</vt:lpstr>
      <vt:lpstr>SQL SELECT Statement</vt:lpstr>
      <vt:lpstr>SELECT all (*) Records</vt:lpstr>
      <vt:lpstr>SELECT Statement with WHERE Clause</vt:lpstr>
      <vt:lpstr>SELECT Records from Multiple Tables</vt:lpstr>
      <vt:lpstr>SELECT Records from Multiple Tables Cont.</vt:lpstr>
      <vt:lpstr>Simple SQL Applet</vt:lpstr>
      <vt:lpstr>Additional Help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1150 – Lab #2 – Exploring Number Systems</dc:title>
  <dc:creator>student</dc:creator>
  <cp:lastModifiedBy>student</cp:lastModifiedBy>
  <cp:revision>94</cp:revision>
  <dcterms:created xsi:type="dcterms:W3CDTF">2013-09-09T12:09:59Z</dcterms:created>
  <dcterms:modified xsi:type="dcterms:W3CDTF">2013-10-26T21:18:55Z</dcterms:modified>
</cp:coreProperties>
</file>